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5" r:id="rId3"/>
    <p:sldId id="256" r:id="rId4"/>
    <p:sldId id="276" r:id="rId5"/>
    <p:sldId id="319" r:id="rId6"/>
    <p:sldId id="307" r:id="rId7"/>
    <p:sldId id="277" r:id="rId8"/>
    <p:sldId id="278" r:id="rId9"/>
    <p:sldId id="306" r:id="rId10"/>
    <p:sldId id="279" r:id="rId11"/>
    <p:sldId id="308" r:id="rId12"/>
    <p:sldId id="309" r:id="rId13"/>
    <p:sldId id="284" r:id="rId14"/>
    <p:sldId id="285" r:id="rId15"/>
    <p:sldId id="286" r:id="rId16"/>
    <p:sldId id="310" r:id="rId17"/>
    <p:sldId id="288" r:id="rId18"/>
    <p:sldId id="290" r:id="rId19"/>
    <p:sldId id="291" r:id="rId20"/>
    <p:sldId id="292" r:id="rId21"/>
    <p:sldId id="318" r:id="rId22"/>
    <p:sldId id="293" r:id="rId23"/>
    <p:sldId id="294" r:id="rId24"/>
    <p:sldId id="295" r:id="rId25"/>
    <p:sldId id="311" r:id="rId26"/>
    <p:sldId id="297" r:id="rId27"/>
    <p:sldId id="313" r:id="rId28"/>
    <p:sldId id="314" r:id="rId29"/>
    <p:sldId id="298" r:id="rId30"/>
    <p:sldId id="301" r:id="rId31"/>
    <p:sldId id="299" r:id="rId32"/>
    <p:sldId id="315" r:id="rId33"/>
    <p:sldId id="300" r:id="rId34"/>
    <p:sldId id="316" r:id="rId35"/>
    <p:sldId id="302" r:id="rId36"/>
    <p:sldId id="320" r:id="rId37"/>
    <p:sldId id="303" r:id="rId38"/>
    <p:sldId id="304" r:id="rId39"/>
    <p:sldId id="317" r:id="rId40"/>
    <p:sldId id="305" r:id="rId4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58E"/>
    <a:srgbClr val="808080"/>
    <a:srgbClr val="FFFF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96" autoAdjust="0"/>
  </p:normalViewPr>
  <p:slideViewPr>
    <p:cSldViewPr>
      <p:cViewPr>
        <p:scale>
          <a:sx n="60" d="100"/>
          <a:sy n="60" d="100"/>
        </p:scale>
        <p:origin x="-78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6B41-9B6D-4A7B-B214-7F74668D9EF8}" type="datetimeFigureOut">
              <a:rPr lang="pt-BR"/>
              <a:pPr>
                <a:defRPr/>
              </a:pPr>
              <a:t>25/10/2011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14923-112D-4AAA-ABA8-00D454852E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58884-9290-461D-83C1-2BB7EEDE77BA}" type="datetimeFigureOut">
              <a:rPr lang="pt-BR"/>
              <a:pPr>
                <a:defRPr/>
              </a:pPr>
              <a:t>25/10/2011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8E80B-0ED1-46DD-AD69-DDA358C8CE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92D9B-A711-4E01-86FA-FBB8220670A5}" type="datetimeFigureOut">
              <a:rPr lang="pt-BR"/>
              <a:pPr>
                <a:defRPr/>
              </a:pPr>
              <a:t>25/10/2011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0E7C-BB38-4CB1-9BC1-8991658487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F84B1-622D-4F4D-BF01-26A233E507DE}" type="datetimeFigureOut">
              <a:rPr lang="pt-BR"/>
              <a:pPr>
                <a:defRPr/>
              </a:pPr>
              <a:t>25/10/2011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EE059-E8A0-49B9-95C0-0E93CBBE13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A35C6-99D4-41F5-B870-F356DE2A8C88}" type="datetimeFigureOut">
              <a:rPr lang="pt-BR"/>
              <a:pPr>
                <a:defRPr/>
              </a:pPr>
              <a:t>25/10/2011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ADB88-2BE4-4FD3-8D23-10B6EB86F3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2B0FD-B963-4485-9636-361DF7D20E2A}" type="datetimeFigureOut">
              <a:rPr lang="pt-BR"/>
              <a:pPr>
                <a:defRPr/>
              </a:pPr>
              <a:t>25/10/2011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931E5-314A-4DF3-B97E-63D5921CE4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0A292-1FDD-41D5-AEC3-70091797FCCA}" type="datetimeFigureOut">
              <a:rPr lang="pt-BR"/>
              <a:pPr>
                <a:defRPr/>
              </a:pPr>
              <a:t>25/10/2011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8CCA4-84C1-41A8-8D87-9452F79223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53616-56C0-4789-9009-E34E39483AEC}" type="datetimeFigureOut">
              <a:rPr lang="pt-BR"/>
              <a:pPr>
                <a:defRPr/>
              </a:pPr>
              <a:t>25/10/2011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AB8EE-70E9-4C10-BB6B-EE89A06D18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9FD74-9167-45E6-B4F2-4B1D057579D7}" type="datetimeFigureOut">
              <a:rPr lang="pt-BR"/>
              <a:pPr>
                <a:defRPr/>
              </a:pPr>
              <a:t>25/10/2011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67A1B-9856-4CE4-BE11-73F2D46D80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06479-F3D2-496B-886A-91DBD7BF377C}" type="datetimeFigureOut">
              <a:rPr lang="pt-BR"/>
              <a:pPr>
                <a:defRPr/>
              </a:pPr>
              <a:t>25/10/2011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0FCCD-3C10-4E34-AA9C-CA7D0E99D7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162E1-8A0C-4D75-A7E1-E3924A22D1AD}" type="datetimeFigureOut">
              <a:rPr lang="pt-BR"/>
              <a:pPr>
                <a:defRPr/>
              </a:pPr>
              <a:t>25/10/2011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49AB5-FD2A-4F10-9FED-B7AFF6E565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524BD3-59E3-4BC6-B9CB-20FBC963AD75}" type="datetimeFigureOut">
              <a:rPr lang="pt-BR"/>
              <a:pPr>
                <a:defRPr/>
              </a:pPr>
              <a:t>25/10/2011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1DCA9C-9724-4829-A9C5-EAA98F196D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428596" y="285728"/>
            <a:ext cx="8286750" cy="6143625"/>
          </a:xfrm>
          <a:prstGeom prst="roundRect">
            <a:avLst>
              <a:gd name="adj" fmla="val 148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11188" y="4268788"/>
            <a:ext cx="7961340" cy="173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BR" sz="1600" b="1" dirty="0" smtClean="0">
                <a:solidFill>
                  <a:srgbClr val="01458E"/>
                </a:solidFill>
                <a:latin typeface="Verdana" pitchFamily="34" charset="0"/>
              </a:rPr>
              <a:t>Aluno:</a:t>
            </a:r>
          </a:p>
          <a:p>
            <a:pPr>
              <a:spcBef>
                <a:spcPct val="20000"/>
              </a:spcBef>
            </a:pPr>
            <a:r>
              <a:rPr lang="pt-BR" sz="1600" b="1" dirty="0" smtClean="0">
                <a:solidFill>
                  <a:srgbClr val="01458E"/>
                </a:solidFill>
                <a:latin typeface="Verdana" pitchFamily="34" charset="0"/>
              </a:rPr>
              <a:t>Francisco Wilson de Aguiar Costa – matrícula 2006.2.040.81-11</a:t>
            </a:r>
            <a:endParaRPr lang="pt-BR" sz="1600" b="1" dirty="0">
              <a:solidFill>
                <a:srgbClr val="01458E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</a:pPr>
            <a:endParaRPr lang="pt-BR" sz="1600" b="1" dirty="0">
              <a:solidFill>
                <a:srgbClr val="01458E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</a:pPr>
            <a:r>
              <a:rPr lang="pt-BR" sz="1600" b="1" dirty="0">
                <a:solidFill>
                  <a:srgbClr val="01458E"/>
                </a:solidFill>
                <a:latin typeface="Verdana" pitchFamily="34" charset="0"/>
              </a:rPr>
              <a:t>Professor: </a:t>
            </a:r>
            <a:r>
              <a:rPr lang="pt-BR" sz="1600" b="1" dirty="0" smtClean="0">
                <a:solidFill>
                  <a:srgbClr val="01458E"/>
                </a:solidFill>
                <a:latin typeface="Verdana" pitchFamily="34" charset="0"/>
              </a:rPr>
              <a:t>Luiz Sebastião Costa </a:t>
            </a:r>
            <a:r>
              <a:rPr lang="pt-BR" sz="1600" b="1" dirty="0">
                <a:solidFill>
                  <a:srgbClr val="01458E"/>
                </a:solidFill>
                <a:latin typeface="Verdana" pitchFamily="34" charset="0"/>
              </a:rPr>
              <a:t>– 2011/02</a:t>
            </a:r>
          </a:p>
        </p:txBody>
      </p:sp>
      <p:pic>
        <p:nvPicPr>
          <p:cNvPr id="2051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571480"/>
            <a:ext cx="180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495" y="571480"/>
            <a:ext cx="1308503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14282" y="1985965"/>
            <a:ext cx="88566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pt-BR" sz="5400" b="1" dirty="0">
                <a:solidFill>
                  <a:srgbClr val="01458E"/>
                </a:solidFill>
                <a:latin typeface="Verdana" pitchFamily="34" charset="0"/>
              </a:rPr>
              <a:t>ESTÁGIO SUPERVISIONADO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462231" y="6086475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solidFill>
                  <a:schemeClr val="accent2"/>
                </a:solidFill>
              </a:rPr>
              <a:t>Rio de Janeiro, </a:t>
            </a:r>
            <a:r>
              <a:rPr lang="pt-BR" b="1" dirty="0" smtClean="0">
                <a:solidFill>
                  <a:schemeClr val="accent2"/>
                </a:solidFill>
              </a:rPr>
              <a:t>25 </a:t>
            </a:r>
            <a:r>
              <a:rPr lang="pt-BR" b="1" dirty="0">
                <a:solidFill>
                  <a:schemeClr val="accent2"/>
                </a:solidFill>
              </a:rPr>
              <a:t>de Outubro de </a:t>
            </a:r>
            <a:r>
              <a:rPr lang="pt-BR" b="1" dirty="0" smtClean="0">
                <a:solidFill>
                  <a:schemeClr val="accent2"/>
                </a:solidFill>
              </a:rPr>
              <a:t>2011</a:t>
            </a:r>
            <a:endParaRPr lang="pt-BR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2275" y="7938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3795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ítulo 1"/>
          <p:cNvSpPr>
            <a:spLocks noGrp="1"/>
          </p:cNvSpPr>
          <p:nvPr>
            <p:ph type="ctrTitle" idx="4294967295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000" smtClean="0">
                <a:solidFill>
                  <a:schemeClr val="bg1"/>
                </a:solidFill>
                <a:latin typeface="Verdana" pitchFamily="34" charset="0"/>
              </a:rPr>
              <a:t>Tipos de Veículos Elétricos</a:t>
            </a: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Desvantagens</a:t>
            </a:r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 bwMode="auto">
          <a:xfrm>
            <a:off x="1835150" y="2071678"/>
            <a:ext cx="730885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pt-BR" sz="2400" dirty="0" smtClean="0">
                <a:solidFill>
                  <a:schemeClr val="bg1"/>
                </a:solidFill>
                <a:latin typeface="Verdana" pitchFamily="34" charset="0"/>
              </a:rPr>
              <a:t>Veículo que é impulsionado por um motor elétrico, mas inclui um sistema que pode recarregar as baterias com o veículo em movimento, através de uma célula de combustível ou um motor de combustão interna.</a:t>
            </a:r>
          </a:p>
          <a:p>
            <a:pPr algn="just">
              <a:spcBef>
                <a:spcPct val="20000"/>
              </a:spcBef>
              <a:buFont typeface="Arial" charset="0"/>
              <a:buNone/>
            </a:pPr>
            <a:endParaRPr lang="pt-BR" sz="2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 bwMode="auto">
          <a:xfrm>
            <a:off x="1643042" y="928670"/>
            <a:ext cx="750095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sz="2100" b="1" dirty="0" smtClean="0">
                <a:solidFill>
                  <a:schemeClr val="bg1"/>
                </a:solidFill>
                <a:latin typeface="Verdana" pitchFamily="34" charset="0"/>
              </a:rPr>
              <a:t>ER-EV - </a:t>
            </a:r>
            <a:r>
              <a:rPr lang="pt-BR" sz="2100" b="1" dirty="0" err="1" smtClean="0">
                <a:solidFill>
                  <a:schemeClr val="bg1"/>
                </a:solidFill>
                <a:latin typeface="Verdana" pitchFamily="34" charset="0"/>
              </a:rPr>
              <a:t>Extended</a:t>
            </a:r>
            <a:r>
              <a:rPr lang="pt-BR" sz="2100" b="1" dirty="0" smtClean="0">
                <a:solidFill>
                  <a:schemeClr val="bg1"/>
                </a:solidFill>
                <a:latin typeface="Verdana" pitchFamily="34" charset="0"/>
              </a:rPr>
              <a:t> Range </a:t>
            </a:r>
            <a:r>
              <a:rPr lang="pt-BR" sz="2100" b="1" dirty="0" err="1" smtClean="0">
                <a:solidFill>
                  <a:schemeClr val="bg1"/>
                </a:solidFill>
                <a:latin typeface="Verdana" pitchFamily="34" charset="0"/>
              </a:rPr>
              <a:t>Electric</a:t>
            </a:r>
            <a:r>
              <a:rPr lang="pt-BR" sz="21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pt-BR" sz="2100" b="1" dirty="0" err="1" smtClean="0">
                <a:solidFill>
                  <a:schemeClr val="bg1"/>
                </a:solidFill>
                <a:latin typeface="Verdana" pitchFamily="34" charset="0"/>
              </a:rPr>
              <a:t>Vehicle</a:t>
            </a:r>
            <a:endParaRPr lang="pt-BR" sz="21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sz="2100" b="1" dirty="0" smtClean="0">
                <a:solidFill>
                  <a:schemeClr val="bg1"/>
                </a:solidFill>
                <a:latin typeface="Verdana" pitchFamily="34" charset="0"/>
              </a:rPr>
              <a:t>VE-AE - Veículo Elétrico c/ Autonomia Estendida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345073"/>
            <a:ext cx="5400000" cy="23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3254" y="5246482"/>
            <a:ext cx="500066" cy="72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2275" y="7938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3795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ítulo 1"/>
          <p:cNvSpPr>
            <a:spLocks noGrp="1"/>
          </p:cNvSpPr>
          <p:nvPr>
            <p:ph type="ctrTitle" idx="4294967295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000" smtClean="0">
                <a:solidFill>
                  <a:schemeClr val="bg1"/>
                </a:solidFill>
                <a:latin typeface="Verdana" pitchFamily="34" charset="0"/>
              </a:rPr>
              <a:t>Tipos de Veículos Elétricos</a:t>
            </a: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Desvantagens</a:t>
            </a:r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 bwMode="auto">
          <a:xfrm>
            <a:off x="1835150" y="2071678"/>
            <a:ext cx="730885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pt-BR" sz="2400" dirty="0" smtClean="0">
                <a:solidFill>
                  <a:schemeClr val="bg1"/>
                </a:solidFill>
                <a:latin typeface="Verdana" pitchFamily="34" charset="0"/>
              </a:rPr>
              <a:t>O motor a combustão interna de um VE-AE é significativamente menor, pois só deve cobrir as necessidades de potência média.</a:t>
            </a:r>
          </a:p>
          <a:p>
            <a:pPr algn="just">
              <a:spcBef>
                <a:spcPct val="20000"/>
              </a:spcBef>
              <a:buFont typeface="Arial" charset="0"/>
              <a:buNone/>
            </a:pPr>
            <a:endParaRPr lang="pt-BR" sz="24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pt-BR" sz="2400" dirty="0" smtClean="0">
                <a:solidFill>
                  <a:schemeClr val="bg1"/>
                </a:solidFill>
                <a:latin typeface="Verdana" pitchFamily="34" charset="0"/>
              </a:rPr>
              <a:t>O motor a combustão interna de um VE-AE opera a uma velocidade de rotação constante, altamente eficiente, enquanto o motor de um veículo convencional muitas vezes opera em velocidades de rotação baixa ou alta, na qual sua eficiência é baixa.</a:t>
            </a:r>
            <a:endParaRPr lang="pt-BR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 bwMode="auto">
          <a:xfrm>
            <a:off x="1643042" y="928670"/>
            <a:ext cx="750095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sz="2100" b="1" dirty="0" smtClean="0">
                <a:solidFill>
                  <a:schemeClr val="bg1"/>
                </a:solidFill>
                <a:latin typeface="Verdana" pitchFamily="34" charset="0"/>
              </a:rPr>
              <a:t>ER-EV - </a:t>
            </a:r>
            <a:r>
              <a:rPr lang="pt-BR" sz="2100" b="1" dirty="0" err="1" smtClean="0">
                <a:solidFill>
                  <a:schemeClr val="bg1"/>
                </a:solidFill>
                <a:latin typeface="Verdana" pitchFamily="34" charset="0"/>
              </a:rPr>
              <a:t>Extended</a:t>
            </a:r>
            <a:r>
              <a:rPr lang="pt-BR" sz="2100" b="1" dirty="0" smtClean="0">
                <a:solidFill>
                  <a:schemeClr val="bg1"/>
                </a:solidFill>
                <a:latin typeface="Verdana" pitchFamily="34" charset="0"/>
              </a:rPr>
              <a:t> Range </a:t>
            </a:r>
            <a:r>
              <a:rPr lang="pt-BR" sz="2100" b="1" dirty="0" err="1" smtClean="0">
                <a:solidFill>
                  <a:schemeClr val="bg1"/>
                </a:solidFill>
                <a:latin typeface="Verdana" pitchFamily="34" charset="0"/>
              </a:rPr>
              <a:t>Electric</a:t>
            </a:r>
            <a:r>
              <a:rPr lang="pt-BR" sz="21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pt-BR" sz="2100" b="1" dirty="0" err="1" smtClean="0">
                <a:solidFill>
                  <a:schemeClr val="bg1"/>
                </a:solidFill>
                <a:latin typeface="Verdana" pitchFamily="34" charset="0"/>
              </a:rPr>
              <a:t>Vehicle</a:t>
            </a:r>
            <a:endParaRPr lang="pt-BR" sz="21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sz="2100" b="1" dirty="0" smtClean="0">
                <a:solidFill>
                  <a:schemeClr val="bg1"/>
                </a:solidFill>
                <a:latin typeface="Verdana" pitchFamily="34" charset="0"/>
              </a:rPr>
              <a:t>VE-AE - Veículo Elétrico c/ Autonomia Estendida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2275" y="7938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3795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ítulo 1"/>
          <p:cNvSpPr>
            <a:spLocks noGrp="1"/>
          </p:cNvSpPr>
          <p:nvPr>
            <p:ph type="ctrTitle" idx="4294967295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000" dirty="0" smtClean="0">
                <a:solidFill>
                  <a:schemeClr val="bg1"/>
                </a:solidFill>
                <a:latin typeface="Verdana" pitchFamily="34" charset="0"/>
              </a:rPr>
              <a:t>Tipos de Veículos Elétricos</a:t>
            </a:r>
          </a:p>
        </p:txBody>
      </p:sp>
      <p:sp>
        <p:nvSpPr>
          <p:cNvPr id="33797" name="Subtítulo 2"/>
          <p:cNvSpPr txBox="1">
            <a:spLocks/>
          </p:cNvSpPr>
          <p:nvPr/>
        </p:nvSpPr>
        <p:spPr bwMode="auto">
          <a:xfrm>
            <a:off x="3340694" y="3214686"/>
            <a:ext cx="1308089" cy="20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800" dirty="0" smtClean="0">
                <a:solidFill>
                  <a:schemeClr val="bg1"/>
                </a:solidFill>
                <a:latin typeface="Verdana" pitchFamily="34" charset="0"/>
              </a:rPr>
              <a:t>BEV</a:t>
            </a:r>
            <a:endParaRPr lang="pt-BR" sz="2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Desvantagens</a:t>
            </a:r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  <p:pic>
        <p:nvPicPr>
          <p:cNvPr id="9" name="Imagem 8" descr="Sem Título-1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2715206" y="1126124"/>
            <a:ext cx="2160000" cy="2160000"/>
          </a:xfrm>
          <a:prstGeom prst="rect">
            <a:avLst/>
          </a:prstGeom>
        </p:spPr>
      </p:pic>
      <p:pic>
        <p:nvPicPr>
          <p:cNvPr id="10" name="Imagem 9" descr="Sem Título-2.jp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5912462" y="1126124"/>
            <a:ext cx="2160000" cy="2160000"/>
          </a:xfrm>
          <a:prstGeom prst="rect">
            <a:avLst/>
          </a:prstGeom>
        </p:spPr>
      </p:pic>
      <p:pic>
        <p:nvPicPr>
          <p:cNvPr id="11" name="Imagem 10" descr="Sem Título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06832" y="4088274"/>
            <a:ext cx="2160000" cy="2160000"/>
          </a:xfrm>
          <a:prstGeom prst="rect">
            <a:avLst/>
          </a:prstGeom>
        </p:spPr>
      </p:pic>
      <p:pic>
        <p:nvPicPr>
          <p:cNvPr id="12" name="Imagem 11" descr="Sem Título-4.jpg"/>
          <p:cNvPicPr>
            <a:picLocks noChangeAspect="1"/>
          </p:cNvPicPr>
          <p:nvPr/>
        </p:nvPicPr>
        <p:blipFill>
          <a:blip r:embed="rId6" cstate="print">
            <a:grayscl/>
          </a:blip>
          <a:stretch>
            <a:fillRect/>
          </a:stretch>
        </p:blipFill>
        <p:spPr>
          <a:xfrm>
            <a:off x="5912462" y="4089396"/>
            <a:ext cx="2160000" cy="2160000"/>
          </a:xfrm>
          <a:prstGeom prst="rect">
            <a:avLst/>
          </a:prstGeom>
        </p:spPr>
      </p:pic>
      <p:sp>
        <p:nvSpPr>
          <p:cNvPr id="13" name="Subtítulo 2"/>
          <p:cNvSpPr txBox="1">
            <a:spLocks/>
          </p:cNvSpPr>
          <p:nvPr/>
        </p:nvSpPr>
        <p:spPr bwMode="auto">
          <a:xfrm>
            <a:off x="6341090" y="3214686"/>
            <a:ext cx="1308089" cy="20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800" dirty="0" smtClean="0">
                <a:solidFill>
                  <a:schemeClr val="bg1"/>
                </a:solidFill>
                <a:latin typeface="Verdana" pitchFamily="34" charset="0"/>
              </a:rPr>
              <a:t>ER-EV</a:t>
            </a:r>
            <a:endParaRPr lang="pt-BR" sz="2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" name="Subtítulo 2"/>
          <p:cNvSpPr txBox="1">
            <a:spLocks/>
          </p:cNvSpPr>
          <p:nvPr/>
        </p:nvSpPr>
        <p:spPr bwMode="auto">
          <a:xfrm>
            <a:off x="3318489" y="6215082"/>
            <a:ext cx="1308089" cy="20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800" b="1" dirty="0" smtClean="0">
                <a:solidFill>
                  <a:schemeClr val="bg1"/>
                </a:solidFill>
                <a:latin typeface="Verdana" pitchFamily="34" charset="0"/>
              </a:rPr>
              <a:t>HEV</a:t>
            </a:r>
            <a:endParaRPr lang="pt-BR" sz="28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" name="Subtítulo 2"/>
          <p:cNvSpPr txBox="1">
            <a:spLocks/>
          </p:cNvSpPr>
          <p:nvPr/>
        </p:nvSpPr>
        <p:spPr bwMode="auto">
          <a:xfrm>
            <a:off x="6483966" y="6215082"/>
            <a:ext cx="1308089" cy="20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800" dirty="0" smtClean="0">
                <a:solidFill>
                  <a:schemeClr val="bg1"/>
                </a:solidFill>
                <a:latin typeface="Verdana" pitchFamily="34" charset="0"/>
              </a:rPr>
              <a:t>FCEV</a:t>
            </a:r>
            <a:endParaRPr lang="pt-BR" sz="28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2275" y="7938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3795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ítulo 1"/>
          <p:cNvSpPr>
            <a:spLocks noGrp="1"/>
          </p:cNvSpPr>
          <p:nvPr>
            <p:ph type="ctrTitle" idx="4294967295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000" smtClean="0">
                <a:solidFill>
                  <a:schemeClr val="bg1"/>
                </a:solidFill>
                <a:latin typeface="Verdana" pitchFamily="34" charset="0"/>
              </a:rPr>
              <a:t>Tipos de Veículos Elétricos</a:t>
            </a: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Desvantagens</a:t>
            </a:r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 bwMode="auto">
          <a:xfrm>
            <a:off x="1835150" y="2071678"/>
            <a:ext cx="730885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pt-BR" sz="2400" dirty="0" smtClean="0">
                <a:solidFill>
                  <a:schemeClr val="bg1"/>
                </a:solidFill>
                <a:latin typeface="Verdana" pitchFamily="34" charset="0"/>
              </a:rPr>
              <a:t>Acionamento através de um motor de combustão interna, alimentado por combustível líquido e/ou gasoso e por um motor elétrico, alimentado por um banco de baterias, que são recarregadas através de frenagem regenerativa ou pelo próprio motor de combustão interna. </a:t>
            </a:r>
          </a:p>
          <a:p>
            <a:pPr algn="just">
              <a:spcBef>
                <a:spcPct val="20000"/>
              </a:spcBef>
              <a:buFont typeface="Arial" charset="0"/>
              <a:buNone/>
            </a:pPr>
            <a:endParaRPr lang="pt-BR" sz="24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pt-BR" sz="2400" dirty="0" smtClean="0">
                <a:solidFill>
                  <a:schemeClr val="bg1"/>
                </a:solidFill>
                <a:latin typeface="Verdana" pitchFamily="34" charset="0"/>
              </a:rPr>
              <a:t>Este tipo de veículo pode ou não ser conectado em um ponto de tomada. </a:t>
            </a:r>
            <a:endParaRPr lang="pt-BR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 bwMode="auto">
          <a:xfrm>
            <a:off x="1835150" y="928670"/>
            <a:ext cx="73088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HEV - </a:t>
            </a:r>
            <a:r>
              <a:rPr lang="pt-BR" sz="2400" b="1" dirty="0" err="1" smtClean="0">
                <a:solidFill>
                  <a:schemeClr val="bg1"/>
                </a:solidFill>
                <a:latin typeface="Verdana" pitchFamily="34" charset="0"/>
              </a:rPr>
              <a:t>Hybrid</a:t>
            </a: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pt-BR" sz="2400" b="1" dirty="0" err="1" smtClean="0">
                <a:solidFill>
                  <a:schemeClr val="bg1"/>
                </a:solidFill>
                <a:latin typeface="Verdana" pitchFamily="34" charset="0"/>
              </a:rPr>
              <a:t>Electric</a:t>
            </a: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pt-BR" sz="2400" b="1" dirty="0" err="1" smtClean="0">
                <a:solidFill>
                  <a:schemeClr val="bg1"/>
                </a:solidFill>
                <a:latin typeface="Verdana" pitchFamily="34" charset="0"/>
              </a:rPr>
              <a:t>Vehicle</a:t>
            </a:r>
            <a:endParaRPr lang="pt-BR" sz="24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VEH - Veículo Elétrico Híbrido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2275" y="7938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3795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ítulo 1"/>
          <p:cNvSpPr>
            <a:spLocks noGrp="1"/>
          </p:cNvSpPr>
          <p:nvPr>
            <p:ph type="ctrTitle" idx="4294967295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000" smtClean="0">
                <a:solidFill>
                  <a:schemeClr val="bg1"/>
                </a:solidFill>
                <a:latin typeface="Verdana" pitchFamily="34" charset="0"/>
              </a:rPr>
              <a:t>Tipos de Veículos Elétricos</a:t>
            </a: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Desvantagens</a:t>
            </a:r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6776" y="1928802"/>
            <a:ext cx="5760000" cy="232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6064" y="4357694"/>
            <a:ext cx="5760000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ubtítulo 2"/>
          <p:cNvSpPr txBox="1">
            <a:spLocks/>
          </p:cNvSpPr>
          <p:nvPr/>
        </p:nvSpPr>
        <p:spPr bwMode="auto">
          <a:xfrm>
            <a:off x="1835150" y="928670"/>
            <a:ext cx="73088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HEV - </a:t>
            </a:r>
            <a:r>
              <a:rPr lang="pt-BR" sz="2400" b="1" dirty="0" err="1" smtClean="0">
                <a:solidFill>
                  <a:schemeClr val="bg1"/>
                </a:solidFill>
                <a:latin typeface="Verdana" pitchFamily="34" charset="0"/>
              </a:rPr>
              <a:t>Hybrid</a:t>
            </a: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pt-BR" sz="2400" b="1" dirty="0" err="1" smtClean="0">
                <a:solidFill>
                  <a:schemeClr val="bg1"/>
                </a:solidFill>
                <a:latin typeface="Verdana" pitchFamily="34" charset="0"/>
              </a:rPr>
              <a:t>Electric</a:t>
            </a: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pt-BR" sz="2400" b="1" dirty="0" err="1" smtClean="0">
                <a:solidFill>
                  <a:schemeClr val="bg1"/>
                </a:solidFill>
                <a:latin typeface="Verdana" pitchFamily="34" charset="0"/>
              </a:rPr>
              <a:t>Vehicle</a:t>
            </a:r>
            <a:endParaRPr lang="pt-BR" sz="24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VEH - Veículo Elétrico Híbrido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2275" y="7938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3795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ítulo 1"/>
          <p:cNvSpPr>
            <a:spLocks noGrp="1"/>
          </p:cNvSpPr>
          <p:nvPr>
            <p:ph type="ctrTitle" idx="4294967295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000" smtClean="0">
                <a:solidFill>
                  <a:schemeClr val="bg1"/>
                </a:solidFill>
                <a:latin typeface="Verdana" pitchFamily="34" charset="0"/>
              </a:rPr>
              <a:t>Tipos de Veículos Elétricos</a:t>
            </a: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Desvantagens</a:t>
            </a:r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 bwMode="auto">
          <a:xfrm>
            <a:off x="1835150" y="2071678"/>
            <a:ext cx="730885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pt-BR" sz="2400" dirty="0" smtClean="0">
                <a:solidFill>
                  <a:schemeClr val="bg1"/>
                </a:solidFill>
                <a:latin typeface="Verdana" pitchFamily="34" charset="0"/>
              </a:rPr>
              <a:t>A eficiência global de um híbrido é um pouco maior do que a de um veículo convencional, mas é ainda muito menor do que a de um veículo elétrico. </a:t>
            </a:r>
            <a:endParaRPr lang="pt-BR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8374" y="4000504"/>
            <a:ext cx="6840000" cy="160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ubtítulo 2"/>
          <p:cNvSpPr txBox="1">
            <a:spLocks/>
          </p:cNvSpPr>
          <p:nvPr/>
        </p:nvSpPr>
        <p:spPr bwMode="auto">
          <a:xfrm>
            <a:off x="1835150" y="928670"/>
            <a:ext cx="73088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HEV - </a:t>
            </a:r>
            <a:r>
              <a:rPr lang="pt-BR" sz="2400" b="1" dirty="0" err="1" smtClean="0">
                <a:solidFill>
                  <a:schemeClr val="bg1"/>
                </a:solidFill>
                <a:latin typeface="Verdana" pitchFamily="34" charset="0"/>
              </a:rPr>
              <a:t>Hybrid</a:t>
            </a: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pt-BR" sz="2400" b="1" dirty="0" err="1" smtClean="0">
                <a:solidFill>
                  <a:schemeClr val="bg1"/>
                </a:solidFill>
                <a:latin typeface="Verdana" pitchFamily="34" charset="0"/>
              </a:rPr>
              <a:t>Electric</a:t>
            </a: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pt-BR" sz="2400" b="1" dirty="0" err="1" smtClean="0">
                <a:solidFill>
                  <a:schemeClr val="bg1"/>
                </a:solidFill>
                <a:latin typeface="Verdana" pitchFamily="34" charset="0"/>
              </a:rPr>
              <a:t>Vehicle</a:t>
            </a:r>
            <a:endParaRPr lang="pt-BR" sz="24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VEH - Veículo Elétrico Híbrido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2275" y="7938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3795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ítulo 1"/>
          <p:cNvSpPr>
            <a:spLocks noGrp="1"/>
          </p:cNvSpPr>
          <p:nvPr>
            <p:ph type="ctrTitle" idx="4294967295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000" dirty="0" smtClean="0">
                <a:solidFill>
                  <a:schemeClr val="bg1"/>
                </a:solidFill>
                <a:latin typeface="Verdana" pitchFamily="34" charset="0"/>
              </a:rPr>
              <a:t>Tipos de Veículos Elétricos</a:t>
            </a:r>
          </a:p>
        </p:txBody>
      </p:sp>
      <p:sp>
        <p:nvSpPr>
          <p:cNvPr id="33797" name="Subtítulo 2"/>
          <p:cNvSpPr txBox="1">
            <a:spLocks/>
          </p:cNvSpPr>
          <p:nvPr/>
        </p:nvSpPr>
        <p:spPr bwMode="auto">
          <a:xfrm>
            <a:off x="3340694" y="3214686"/>
            <a:ext cx="1308089" cy="20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800" dirty="0" smtClean="0">
                <a:solidFill>
                  <a:schemeClr val="bg1"/>
                </a:solidFill>
                <a:latin typeface="Verdana" pitchFamily="34" charset="0"/>
              </a:rPr>
              <a:t>BEV</a:t>
            </a:r>
            <a:endParaRPr lang="pt-BR" sz="2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Desvantagens</a:t>
            </a:r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  <p:pic>
        <p:nvPicPr>
          <p:cNvPr id="9" name="Imagem 8" descr="Sem Título-1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2715206" y="1126124"/>
            <a:ext cx="2160000" cy="2160000"/>
          </a:xfrm>
          <a:prstGeom prst="rect">
            <a:avLst/>
          </a:prstGeom>
        </p:spPr>
      </p:pic>
      <p:pic>
        <p:nvPicPr>
          <p:cNvPr id="10" name="Imagem 9" descr="Sem Título-2.jp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5912462" y="1126124"/>
            <a:ext cx="2160000" cy="2160000"/>
          </a:xfrm>
          <a:prstGeom prst="rect">
            <a:avLst/>
          </a:prstGeom>
        </p:spPr>
      </p:pic>
      <p:pic>
        <p:nvPicPr>
          <p:cNvPr id="11" name="Imagem 10" descr="Sem Título-3.jpg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>
            <a:off x="2706832" y="4088274"/>
            <a:ext cx="2160000" cy="2160000"/>
          </a:xfrm>
          <a:prstGeom prst="rect">
            <a:avLst/>
          </a:prstGeom>
        </p:spPr>
      </p:pic>
      <p:pic>
        <p:nvPicPr>
          <p:cNvPr id="12" name="Imagem 11" descr="Sem Título-4.jpg"/>
          <p:cNvPicPr>
            <a:picLocks noChangeAspect="1"/>
          </p:cNvPicPr>
          <p:nvPr/>
        </p:nvPicPr>
        <p:blipFill>
          <a:blip r:embed="rId6" cstate="print">
            <a:lum bright="10000" contrast="30000"/>
          </a:blip>
          <a:stretch>
            <a:fillRect/>
          </a:stretch>
        </p:blipFill>
        <p:spPr>
          <a:xfrm>
            <a:off x="5912462" y="4089396"/>
            <a:ext cx="2160000" cy="2160000"/>
          </a:xfrm>
          <a:prstGeom prst="rect">
            <a:avLst/>
          </a:prstGeom>
        </p:spPr>
      </p:pic>
      <p:sp>
        <p:nvSpPr>
          <p:cNvPr id="13" name="Subtítulo 2"/>
          <p:cNvSpPr txBox="1">
            <a:spLocks/>
          </p:cNvSpPr>
          <p:nvPr/>
        </p:nvSpPr>
        <p:spPr bwMode="auto">
          <a:xfrm>
            <a:off x="6341090" y="3214686"/>
            <a:ext cx="1308089" cy="20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800" dirty="0" smtClean="0">
                <a:solidFill>
                  <a:schemeClr val="bg1"/>
                </a:solidFill>
                <a:latin typeface="Verdana" pitchFamily="34" charset="0"/>
              </a:rPr>
              <a:t>ER-EV</a:t>
            </a:r>
            <a:endParaRPr lang="pt-BR" sz="2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" name="Subtítulo 2"/>
          <p:cNvSpPr txBox="1">
            <a:spLocks/>
          </p:cNvSpPr>
          <p:nvPr/>
        </p:nvSpPr>
        <p:spPr bwMode="auto">
          <a:xfrm>
            <a:off x="3318489" y="6215082"/>
            <a:ext cx="1308089" cy="20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800" dirty="0" smtClean="0">
                <a:solidFill>
                  <a:schemeClr val="bg1"/>
                </a:solidFill>
                <a:latin typeface="Verdana" pitchFamily="34" charset="0"/>
              </a:rPr>
              <a:t>HEV</a:t>
            </a:r>
            <a:endParaRPr lang="pt-BR" sz="2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" name="Subtítulo 2"/>
          <p:cNvSpPr txBox="1">
            <a:spLocks/>
          </p:cNvSpPr>
          <p:nvPr/>
        </p:nvSpPr>
        <p:spPr bwMode="auto">
          <a:xfrm>
            <a:off x="6405136" y="6215082"/>
            <a:ext cx="1308089" cy="20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800" b="1" dirty="0" smtClean="0">
                <a:solidFill>
                  <a:schemeClr val="bg1"/>
                </a:solidFill>
                <a:latin typeface="Verdana" pitchFamily="34" charset="0"/>
              </a:rPr>
              <a:t>FCEV</a:t>
            </a:r>
            <a:endParaRPr lang="pt-BR" sz="2800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2275" y="7938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3795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ítulo 1"/>
          <p:cNvSpPr>
            <a:spLocks noGrp="1"/>
          </p:cNvSpPr>
          <p:nvPr>
            <p:ph type="ctrTitle" idx="4294967295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000" smtClean="0">
                <a:solidFill>
                  <a:schemeClr val="bg1"/>
                </a:solidFill>
                <a:latin typeface="Verdana" pitchFamily="34" charset="0"/>
              </a:rPr>
              <a:t>Tipos de Veículos Elétricos</a:t>
            </a: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Desvantagens</a:t>
            </a:r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 bwMode="auto">
          <a:xfrm>
            <a:off x="1835150" y="2071678"/>
            <a:ext cx="730885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pt-BR" sz="2400" dirty="0" smtClean="0">
                <a:solidFill>
                  <a:schemeClr val="bg1"/>
                </a:solidFill>
                <a:latin typeface="Verdana" pitchFamily="34" charset="0"/>
              </a:rPr>
              <a:t>Veículo em que a energia elétrica é gerada a bordo através de processo eletro-químico em que a energia do hidrogênio (combustível) é transformada diretamente em eletricidade. </a:t>
            </a:r>
            <a:endParaRPr lang="pt-BR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 bwMode="auto">
          <a:xfrm>
            <a:off x="1835150" y="928670"/>
            <a:ext cx="73088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</a:rPr>
              <a:t>FCEV - Fuel Cell Electric Vehicles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7596" y="4000504"/>
            <a:ext cx="5760000" cy="243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2275" y="7938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Subtítulo 2"/>
          <p:cNvSpPr txBox="1">
            <a:spLocks/>
          </p:cNvSpPr>
          <p:nvPr/>
        </p:nvSpPr>
        <p:spPr bwMode="auto">
          <a:xfrm>
            <a:off x="1763713" y="1285860"/>
            <a:ext cx="730885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Principais tipos:</a:t>
            </a:r>
          </a:p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chumbo ácido, Níquel-Cádmio, </a:t>
            </a:r>
            <a:r>
              <a:rPr lang="pt-BR" sz="2200" dirty="0" err="1" smtClean="0">
                <a:solidFill>
                  <a:schemeClr val="bg1"/>
                </a:solidFill>
                <a:latin typeface="Verdana" pitchFamily="34" charset="0"/>
              </a:rPr>
              <a:t>Niquel-Metal-Hidreto</a:t>
            </a: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(</a:t>
            </a:r>
            <a:r>
              <a:rPr lang="pt-BR" sz="2200" dirty="0" err="1" smtClean="0">
                <a:solidFill>
                  <a:schemeClr val="bg1"/>
                </a:solidFill>
                <a:latin typeface="Verdana" pitchFamily="34" charset="0"/>
              </a:rPr>
              <a:t>NiMH</a:t>
            </a: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), ZEBRA e íon-Lítio. </a:t>
            </a:r>
          </a:p>
          <a:p>
            <a:pPr algn="just">
              <a:spcBef>
                <a:spcPct val="20000"/>
              </a:spcBef>
              <a:buFont typeface="Arial" charset="0"/>
              <a:buNone/>
            </a:pPr>
            <a:endParaRPr lang="pt-BR" sz="2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Cada tipo pode ser diretamente comparado em função de suas densidades de energia (quantidade de energia que cada uma pode conter num mesmo "espaço"), ciclos de recarga, auto-descarga e efeito memória.</a:t>
            </a:r>
          </a:p>
        </p:txBody>
      </p:sp>
      <p:pic>
        <p:nvPicPr>
          <p:cNvPr id="33795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ítulo 1"/>
          <p:cNvSpPr>
            <a:spLocks noGrp="1"/>
          </p:cNvSpPr>
          <p:nvPr>
            <p:ph type="ctrTitle" idx="4294967295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000" dirty="0" smtClean="0">
                <a:solidFill>
                  <a:schemeClr val="bg1"/>
                </a:solidFill>
                <a:latin typeface="Verdana" pitchFamily="34" charset="0"/>
              </a:rPr>
              <a:t>Baterias</a:t>
            </a: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Desvantagens</a:t>
            </a:r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2275" y="7938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3795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ítulo 1"/>
          <p:cNvSpPr>
            <a:spLocks noGrp="1"/>
          </p:cNvSpPr>
          <p:nvPr>
            <p:ph type="ctrTitle" idx="4294967295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000" dirty="0" smtClean="0">
                <a:solidFill>
                  <a:schemeClr val="bg1"/>
                </a:solidFill>
                <a:latin typeface="Verdana" pitchFamily="34" charset="0"/>
              </a:rPr>
              <a:t>Baterias</a:t>
            </a:r>
          </a:p>
        </p:txBody>
      </p:sp>
      <p:sp>
        <p:nvSpPr>
          <p:cNvPr id="33797" name="Subtítulo 2"/>
          <p:cNvSpPr txBox="1">
            <a:spLocks/>
          </p:cNvSpPr>
          <p:nvPr/>
        </p:nvSpPr>
        <p:spPr bwMode="auto">
          <a:xfrm>
            <a:off x="1835150" y="5786454"/>
            <a:ext cx="730885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i="1" dirty="0" smtClean="0">
                <a:solidFill>
                  <a:schemeClr val="bg1"/>
                </a:solidFill>
                <a:latin typeface="Verdana" pitchFamily="34" charset="0"/>
              </a:rPr>
              <a:t>Energia específica (Wh/kg) e potência específica (W/kg)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i="1" dirty="0" smtClean="0">
                <a:solidFill>
                  <a:schemeClr val="bg1"/>
                </a:solidFill>
                <a:latin typeface="Verdana" pitchFamily="34" charset="0"/>
              </a:rPr>
              <a:t>por tipo de bateria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i="1" dirty="0" smtClean="0">
                <a:solidFill>
                  <a:schemeClr val="bg1"/>
                </a:solidFill>
                <a:latin typeface="Verdana" pitchFamily="34" charset="0"/>
              </a:rPr>
              <a:t>Fonte: </a:t>
            </a:r>
            <a:r>
              <a:rPr lang="pt-BR" i="1" dirty="0" err="1" smtClean="0">
                <a:solidFill>
                  <a:schemeClr val="bg1"/>
                </a:solidFill>
                <a:latin typeface="Verdana" pitchFamily="34" charset="0"/>
              </a:rPr>
              <a:t>U.S.</a:t>
            </a:r>
            <a:r>
              <a:rPr lang="pt-BR" i="1" dirty="0" smtClean="0">
                <a:solidFill>
                  <a:schemeClr val="bg1"/>
                </a:solidFill>
                <a:latin typeface="Verdana" pitchFamily="34" charset="0"/>
              </a:rPr>
              <a:t> DOE </a:t>
            </a:r>
            <a:r>
              <a:rPr lang="pt-BR" i="1" dirty="0" err="1" smtClean="0">
                <a:solidFill>
                  <a:schemeClr val="bg1"/>
                </a:solidFill>
                <a:latin typeface="Verdana" pitchFamily="34" charset="0"/>
              </a:rPr>
              <a:t>Energy</a:t>
            </a:r>
            <a:r>
              <a:rPr lang="pt-BR" i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pt-BR" i="1" dirty="0" err="1" smtClean="0">
                <a:solidFill>
                  <a:schemeClr val="bg1"/>
                </a:solidFill>
                <a:latin typeface="Verdana" pitchFamily="34" charset="0"/>
              </a:rPr>
              <a:t>Efficiency</a:t>
            </a:r>
            <a:r>
              <a:rPr lang="pt-BR" i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pt-BR" i="1" dirty="0" err="1" smtClean="0">
                <a:solidFill>
                  <a:schemeClr val="bg1"/>
                </a:solidFill>
                <a:latin typeface="Verdana" pitchFamily="34" charset="0"/>
              </a:rPr>
              <a:t>and</a:t>
            </a:r>
            <a:r>
              <a:rPr lang="pt-BR" i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pt-BR" i="1" dirty="0" err="1" smtClean="0">
                <a:solidFill>
                  <a:schemeClr val="bg1"/>
                </a:solidFill>
                <a:latin typeface="Verdana" pitchFamily="34" charset="0"/>
              </a:rPr>
              <a:t>Renewable</a:t>
            </a:r>
            <a:r>
              <a:rPr lang="pt-BR" i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pt-BR" i="1" dirty="0" err="1" smtClean="0">
                <a:solidFill>
                  <a:schemeClr val="bg1"/>
                </a:solidFill>
                <a:latin typeface="Verdana" pitchFamily="34" charset="0"/>
              </a:rPr>
              <a:t>Energy</a:t>
            </a:r>
            <a:endParaRPr lang="pt-BR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Desvantagens</a:t>
            </a:r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5338" y="1285860"/>
            <a:ext cx="5760000" cy="44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2275" y="7938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2771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ítulo 1"/>
          <p:cNvSpPr>
            <a:spLocks noGrp="1"/>
          </p:cNvSpPr>
          <p:nvPr>
            <p:ph type="ctrTitle" idx="4294967295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800" smtClean="0">
                <a:solidFill>
                  <a:schemeClr val="bg1"/>
                </a:solidFill>
                <a:latin typeface="Verdana" pitchFamily="34" charset="0"/>
              </a:rPr>
              <a:t>Sobre a ABVE</a:t>
            </a:r>
          </a:p>
        </p:txBody>
      </p:sp>
      <p:sp>
        <p:nvSpPr>
          <p:cNvPr id="32773" name="Subtítulo 2"/>
          <p:cNvSpPr txBox="1">
            <a:spLocks/>
          </p:cNvSpPr>
          <p:nvPr/>
        </p:nvSpPr>
        <p:spPr bwMode="auto">
          <a:xfrm>
            <a:off x="1763713" y="1285860"/>
            <a:ext cx="730885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pt-BR" sz="2400" b="1" dirty="0">
                <a:solidFill>
                  <a:schemeClr val="bg1"/>
                </a:solidFill>
                <a:latin typeface="Verdana" pitchFamily="34" charset="0"/>
              </a:rPr>
              <a:t>Missão</a:t>
            </a:r>
          </a:p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“Promover </a:t>
            </a:r>
            <a:r>
              <a:rPr lang="pt-BR" sz="2200" dirty="0">
                <a:solidFill>
                  <a:schemeClr val="bg1"/>
                </a:solidFill>
                <a:latin typeface="Verdana" pitchFamily="34" charset="0"/>
              </a:rPr>
              <a:t>a ampla utilização de veículos elétricos no país, para tornar o transporte de pessoas e cargas mais limpo e eficiente, em benefício do bem-estar da população, do meio ambiente e do conjunto dos seus associados</a:t>
            </a: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.”</a:t>
            </a:r>
            <a:endParaRPr lang="pt-BR" sz="2200" dirty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spcBef>
                <a:spcPct val="20000"/>
              </a:spcBef>
              <a:buFont typeface="Arial" charset="0"/>
              <a:buNone/>
            </a:pPr>
            <a:endParaRPr lang="pt-BR" sz="2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spcBef>
                <a:spcPct val="20000"/>
              </a:spcBef>
              <a:buFont typeface="Arial" charset="0"/>
              <a:buNone/>
            </a:pPr>
            <a:endParaRPr lang="pt-BR" sz="2200" dirty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pt-BR" sz="2400" b="1" dirty="0">
                <a:solidFill>
                  <a:schemeClr val="bg1"/>
                </a:solidFill>
                <a:latin typeface="Verdana" pitchFamily="34" charset="0"/>
              </a:rPr>
              <a:t>Categoria de Associados</a:t>
            </a:r>
          </a:p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Pessoa Física: </a:t>
            </a:r>
            <a:r>
              <a:rPr lang="pt-BR" sz="2200" dirty="0">
                <a:solidFill>
                  <a:schemeClr val="bg1"/>
                </a:solidFill>
                <a:latin typeface="Verdana" pitchFamily="34" charset="0"/>
              </a:rPr>
              <a:t>Individual e estudante</a:t>
            </a:r>
          </a:p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Pessoa Jurídica: </a:t>
            </a:r>
            <a:r>
              <a:rPr lang="pt-BR" sz="2200" dirty="0">
                <a:solidFill>
                  <a:schemeClr val="bg1"/>
                </a:solidFill>
                <a:latin typeface="Verdana" pitchFamily="34" charset="0"/>
              </a:rPr>
              <a:t>Diamante, Platina, Ouro, Prata e Entidade de Direito Público</a:t>
            </a:r>
          </a:p>
        </p:txBody>
      </p:sp>
      <p:sp>
        <p:nvSpPr>
          <p:cNvPr id="32774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Desvantagens</a:t>
            </a:r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2275" y="7938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Subtítulo 2"/>
          <p:cNvSpPr txBox="1">
            <a:spLocks/>
          </p:cNvSpPr>
          <p:nvPr/>
        </p:nvSpPr>
        <p:spPr bwMode="auto">
          <a:xfrm>
            <a:off x="1763713" y="1285860"/>
            <a:ext cx="730885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Por que baterias de </a:t>
            </a:r>
            <a:r>
              <a:rPr lang="pt-BR" sz="2400" b="1" dirty="0" err="1" smtClean="0">
                <a:solidFill>
                  <a:schemeClr val="bg1"/>
                </a:solidFill>
                <a:latin typeface="Verdana" pitchFamily="34" charset="0"/>
              </a:rPr>
              <a:t>Li-ion</a:t>
            </a: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?</a:t>
            </a:r>
          </a:p>
          <a:p>
            <a:pPr algn="just">
              <a:spcBef>
                <a:spcPct val="20000"/>
              </a:spcBef>
              <a:buFontTx/>
              <a:buChar char="-"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Costumam ser muito mais leves do que outros tipos de baterias recarregáveis do mesmo tamanho. </a:t>
            </a:r>
          </a:p>
          <a:p>
            <a:pPr algn="just">
              <a:spcBef>
                <a:spcPct val="20000"/>
              </a:spcBef>
              <a:buFontTx/>
              <a:buChar char="-"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Lítio é um elemento altamente reativo, o que significa que é possível armazenar bastante energia em suas ligações atômicas. </a:t>
            </a:r>
          </a:p>
          <a:p>
            <a:pPr algn="just">
              <a:spcBef>
                <a:spcPct val="20000"/>
              </a:spcBef>
              <a:buFontTx/>
              <a:buChar char="-"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pt-BR" sz="2200" dirty="0" err="1" smtClean="0">
                <a:solidFill>
                  <a:schemeClr val="bg1"/>
                </a:solidFill>
                <a:latin typeface="Verdana" pitchFamily="34" charset="0"/>
              </a:rPr>
              <a:t>Consequentemente</a:t>
            </a: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, conclui-se que as baterias de íon-lítio possuem uma densidade de energia elevada.</a:t>
            </a:r>
          </a:p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- Não apresentam efeito memória, o que significa que não é preciso descarregá-las totalmente antes da recarga, como acontece com outros tipos de baterias</a:t>
            </a:r>
          </a:p>
        </p:txBody>
      </p:sp>
      <p:pic>
        <p:nvPicPr>
          <p:cNvPr id="33795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ítulo 1"/>
          <p:cNvSpPr>
            <a:spLocks noGrp="1"/>
          </p:cNvSpPr>
          <p:nvPr>
            <p:ph type="ctrTitle" idx="4294967295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000" dirty="0" smtClean="0">
                <a:solidFill>
                  <a:schemeClr val="bg1"/>
                </a:solidFill>
                <a:latin typeface="Verdana" pitchFamily="34" charset="0"/>
              </a:rPr>
              <a:t>Baterias</a:t>
            </a: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Desvantagens</a:t>
            </a:r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2275" y="7938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3795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ítulo 1"/>
          <p:cNvSpPr>
            <a:spLocks noGrp="1"/>
          </p:cNvSpPr>
          <p:nvPr>
            <p:ph type="ctrTitle" idx="4294967295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000" dirty="0" smtClean="0">
                <a:solidFill>
                  <a:schemeClr val="bg1"/>
                </a:solidFill>
                <a:latin typeface="Verdana" pitchFamily="34" charset="0"/>
              </a:rPr>
              <a:t>Baterias</a:t>
            </a: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Desvantagens</a:t>
            </a:r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6845" t="27291" r="14306" b="13072"/>
          <a:stretch>
            <a:fillRect/>
          </a:stretch>
        </p:blipFill>
        <p:spPr bwMode="auto">
          <a:xfrm>
            <a:off x="1793310" y="1785926"/>
            <a:ext cx="7200000" cy="451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ubtítulo 2"/>
          <p:cNvSpPr txBox="1">
            <a:spLocks/>
          </p:cNvSpPr>
          <p:nvPr/>
        </p:nvSpPr>
        <p:spPr bwMode="auto">
          <a:xfrm>
            <a:off x="1763713" y="1285860"/>
            <a:ext cx="730885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Por que baterias de </a:t>
            </a:r>
            <a:r>
              <a:rPr lang="pt-BR" sz="2400" b="1" dirty="0" err="1" smtClean="0">
                <a:solidFill>
                  <a:schemeClr val="bg1"/>
                </a:solidFill>
                <a:latin typeface="Verdana" pitchFamily="34" charset="0"/>
              </a:rPr>
              <a:t>Li-ion</a:t>
            </a: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?</a:t>
            </a:r>
          </a:p>
          <a:p>
            <a:pPr algn="just">
              <a:spcBef>
                <a:spcPct val="20000"/>
              </a:spcBef>
              <a:buFontTx/>
              <a:buChar char="-"/>
            </a:pPr>
            <a:endParaRPr lang="pt-BR" sz="2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" name="Subtítulo 2"/>
          <p:cNvSpPr txBox="1">
            <a:spLocks/>
          </p:cNvSpPr>
          <p:nvPr/>
        </p:nvSpPr>
        <p:spPr bwMode="auto">
          <a:xfrm>
            <a:off x="1835150" y="6429396"/>
            <a:ext cx="730885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i="1" dirty="0" smtClean="0">
                <a:solidFill>
                  <a:schemeClr val="bg1"/>
                </a:solidFill>
                <a:latin typeface="Verdana" pitchFamily="34" charset="0"/>
              </a:rPr>
              <a:t>Fonte: </a:t>
            </a:r>
            <a:r>
              <a:rPr lang="pt-BR" i="1" dirty="0" err="1" smtClean="0">
                <a:solidFill>
                  <a:schemeClr val="bg1"/>
                </a:solidFill>
                <a:latin typeface="Verdana" pitchFamily="34" charset="0"/>
              </a:rPr>
              <a:t>The</a:t>
            </a:r>
            <a:r>
              <a:rPr lang="pt-BR" i="1" dirty="0" smtClean="0">
                <a:solidFill>
                  <a:schemeClr val="bg1"/>
                </a:solidFill>
                <a:latin typeface="Verdana" pitchFamily="34" charset="0"/>
              </a:rPr>
              <a:t> Boston </a:t>
            </a:r>
            <a:r>
              <a:rPr lang="pt-BR" i="1" dirty="0" err="1" smtClean="0">
                <a:solidFill>
                  <a:schemeClr val="bg1"/>
                </a:solidFill>
                <a:latin typeface="Verdana" pitchFamily="34" charset="0"/>
              </a:rPr>
              <a:t>Consulting</a:t>
            </a:r>
            <a:r>
              <a:rPr lang="pt-BR" i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pt-BR" i="1" dirty="0" err="1" smtClean="0">
                <a:solidFill>
                  <a:schemeClr val="bg1"/>
                </a:solidFill>
                <a:latin typeface="Verdana" pitchFamily="34" charset="0"/>
              </a:rPr>
              <a:t>Group</a:t>
            </a:r>
            <a:endParaRPr lang="pt-BR" i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2275" y="7938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2381090" y="2870071"/>
            <a:ext cx="6120000" cy="377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2" descr="logo_ABVE_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ítulo 1"/>
          <p:cNvSpPr>
            <a:spLocks noGrp="1"/>
          </p:cNvSpPr>
          <p:nvPr>
            <p:ph type="ctrTitle" idx="4294967295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000" dirty="0" smtClean="0">
                <a:solidFill>
                  <a:schemeClr val="bg1"/>
                </a:solidFill>
                <a:latin typeface="Verdana" pitchFamily="34" charset="0"/>
              </a:rPr>
              <a:t>Eficiência</a:t>
            </a: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Desvantagens</a:t>
            </a:r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 bwMode="auto">
          <a:xfrm>
            <a:off x="1763713" y="1285860"/>
            <a:ext cx="730885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pt-BR" sz="2400" dirty="0" smtClean="0">
                <a:solidFill>
                  <a:schemeClr val="bg1"/>
                </a:solidFill>
                <a:latin typeface="Verdana" pitchFamily="34" charset="0"/>
              </a:rPr>
              <a:t>A economia de energia pela redução da resistência ao deslocamento pode ter um impacto positivo significativo na autonomia do veículo.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2275" y="7938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Subtítulo 2"/>
          <p:cNvSpPr txBox="1">
            <a:spLocks/>
          </p:cNvSpPr>
          <p:nvPr/>
        </p:nvSpPr>
        <p:spPr bwMode="auto">
          <a:xfrm>
            <a:off x="1763713" y="1285860"/>
            <a:ext cx="730885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Eficiência do poço à roda</a:t>
            </a:r>
          </a:p>
          <a:p>
            <a:pPr algn="just">
              <a:spcBef>
                <a:spcPct val="20000"/>
              </a:spcBef>
              <a:buFontTx/>
              <a:buChar char="-"/>
            </a:pPr>
            <a:endParaRPr lang="pt-BR" sz="2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Como as companhias elétricas constroem usinas geradoras mais eficientes, a eficiência “</a:t>
            </a:r>
            <a:r>
              <a:rPr lang="pt-BR" sz="2200" dirty="0" err="1" smtClean="0">
                <a:solidFill>
                  <a:schemeClr val="bg1"/>
                </a:solidFill>
                <a:latin typeface="Verdana" pitchFamily="34" charset="0"/>
              </a:rPr>
              <a:t>well-to-station</a:t>
            </a: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” (ou do poço ao posto) aumentará significativamente. </a:t>
            </a:r>
          </a:p>
        </p:txBody>
      </p:sp>
      <p:pic>
        <p:nvPicPr>
          <p:cNvPr id="33795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ítulo 1"/>
          <p:cNvSpPr>
            <a:spLocks noGrp="1"/>
          </p:cNvSpPr>
          <p:nvPr>
            <p:ph type="ctrTitle" idx="4294967295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000" dirty="0" smtClean="0">
                <a:solidFill>
                  <a:schemeClr val="bg1"/>
                </a:solidFill>
                <a:latin typeface="Verdana" pitchFamily="34" charset="0"/>
              </a:rPr>
              <a:t>Eficiência</a:t>
            </a: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Desvantagens</a:t>
            </a:r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contrast="-20000"/>
          </a:blip>
          <a:srcRect t="4333"/>
          <a:stretch>
            <a:fillRect/>
          </a:stretch>
        </p:blipFill>
        <p:spPr bwMode="auto">
          <a:xfrm>
            <a:off x="2214546" y="3857628"/>
            <a:ext cx="6480000" cy="256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2275" y="7938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Subtítulo 2"/>
          <p:cNvSpPr txBox="1">
            <a:spLocks/>
          </p:cNvSpPr>
          <p:nvPr/>
        </p:nvSpPr>
        <p:spPr bwMode="auto">
          <a:xfrm>
            <a:off x="1763713" y="1285860"/>
            <a:ext cx="730885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Maior eficiência do motor</a:t>
            </a:r>
          </a:p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Veículos elétricos - entre 0.1 a 0.23 </a:t>
            </a:r>
            <a:r>
              <a:rPr lang="pt-BR" sz="2200" dirty="0" err="1" smtClean="0">
                <a:solidFill>
                  <a:schemeClr val="bg1"/>
                </a:solidFill>
                <a:latin typeface="Verdana" pitchFamily="34" charset="0"/>
              </a:rPr>
              <a:t>kw</a:t>
            </a: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/h por km.</a:t>
            </a:r>
          </a:p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Veículos a gasolina - 0.98</a:t>
            </a:r>
            <a:r>
              <a:rPr lang="pt-BR" sz="2200" dirty="0" err="1" smtClean="0">
                <a:solidFill>
                  <a:schemeClr val="bg1"/>
                </a:solidFill>
                <a:latin typeface="Verdana" pitchFamily="34" charset="0"/>
              </a:rPr>
              <a:t>kw</a:t>
            </a: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/h por km</a:t>
            </a:r>
          </a:p>
          <a:p>
            <a:pPr algn="just">
              <a:spcBef>
                <a:spcPct val="20000"/>
              </a:spcBef>
            </a:pPr>
            <a:endParaRPr lang="pt-BR" sz="2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pt-BR" sz="2400" b="1" dirty="0" err="1" smtClean="0">
                <a:solidFill>
                  <a:schemeClr val="bg1"/>
                </a:solidFill>
                <a:latin typeface="Verdana" pitchFamily="34" charset="0"/>
              </a:rPr>
              <a:t>Zero-Emissões</a:t>
            </a:r>
            <a:endParaRPr lang="pt-BR" sz="24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Inclui zero ruídos e zero emissões de poluentes.</a:t>
            </a:r>
          </a:p>
          <a:p>
            <a:pPr algn="just">
              <a:spcBef>
                <a:spcPct val="20000"/>
              </a:spcBef>
              <a:buFontTx/>
              <a:buChar char="-"/>
            </a:pPr>
            <a:endParaRPr lang="pt-BR" sz="2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Custos de utilização</a:t>
            </a:r>
          </a:p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Custo da energia elétrica corresponde a um terço do valor do custo do combustível utilizado por veículos com motores de combustão interna, para a mesma distância percorrida e em condições idênticas de utilização.</a:t>
            </a:r>
          </a:p>
        </p:txBody>
      </p:sp>
      <p:pic>
        <p:nvPicPr>
          <p:cNvPr id="33795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ítulo 1"/>
          <p:cNvSpPr>
            <a:spLocks noGrp="1"/>
          </p:cNvSpPr>
          <p:nvPr>
            <p:ph type="ctrTitle" idx="4294967295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000" dirty="0" smtClean="0">
                <a:solidFill>
                  <a:schemeClr val="bg1"/>
                </a:solidFill>
                <a:latin typeface="Verdana" pitchFamily="34" charset="0"/>
              </a:rPr>
              <a:t>Vantagens</a:t>
            </a: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latin typeface="Verdana" pitchFamily="34" charset="0"/>
              </a:rPr>
              <a:t>Desvantagens</a:t>
            </a:r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2275" y="7938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Subtítulo 2"/>
          <p:cNvSpPr txBox="1">
            <a:spLocks/>
          </p:cNvSpPr>
          <p:nvPr/>
        </p:nvSpPr>
        <p:spPr bwMode="auto">
          <a:xfrm>
            <a:off x="1763713" y="1285860"/>
            <a:ext cx="730885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Custos de manutenção</a:t>
            </a:r>
          </a:p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Motores elétricos tem menos peças móveis no motor e não há troca de óleo</a:t>
            </a:r>
          </a:p>
          <a:p>
            <a:pPr algn="just">
              <a:spcBef>
                <a:spcPct val="20000"/>
              </a:spcBef>
              <a:buFontTx/>
              <a:buChar char="-"/>
            </a:pPr>
            <a:endParaRPr lang="pt-BR" sz="2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Freio regenerativo</a:t>
            </a:r>
          </a:p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Motor elétrico poder funcionar como gerador, recarregando as baterias</a:t>
            </a:r>
          </a:p>
          <a:p>
            <a:pPr algn="just">
              <a:spcBef>
                <a:spcPct val="20000"/>
              </a:spcBef>
            </a:pPr>
            <a:endParaRPr lang="pt-BR" sz="2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Condução</a:t>
            </a:r>
          </a:p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Dispensa pedal de embreagem e caixa de marchas. </a:t>
            </a:r>
          </a:p>
          <a:p>
            <a:pPr algn="just">
              <a:spcBef>
                <a:spcPct val="20000"/>
              </a:spcBef>
            </a:pPr>
            <a:endParaRPr lang="pt-BR" sz="2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pt-BR" sz="2200" b="1" dirty="0" smtClean="0">
                <a:solidFill>
                  <a:schemeClr val="bg1"/>
                </a:solidFill>
                <a:latin typeface="Verdana" pitchFamily="34" charset="0"/>
              </a:rPr>
              <a:t>Menos impostos e incentivos fiscais</a:t>
            </a:r>
            <a:endParaRPr lang="pt-BR" sz="2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3795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ítulo 1"/>
          <p:cNvSpPr>
            <a:spLocks noGrp="1"/>
          </p:cNvSpPr>
          <p:nvPr>
            <p:ph type="ctrTitle" idx="4294967295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000" dirty="0" smtClean="0">
                <a:solidFill>
                  <a:schemeClr val="bg1"/>
                </a:solidFill>
                <a:latin typeface="Verdana" pitchFamily="34" charset="0"/>
              </a:rPr>
              <a:t>Vantagens</a:t>
            </a: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latin typeface="Verdana" pitchFamily="34" charset="0"/>
              </a:rPr>
              <a:t>Desvantagens</a:t>
            </a:r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2275" y="7938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Subtítulo 2"/>
          <p:cNvSpPr txBox="1">
            <a:spLocks/>
          </p:cNvSpPr>
          <p:nvPr/>
        </p:nvSpPr>
        <p:spPr bwMode="auto">
          <a:xfrm>
            <a:off x="1763713" y="1285860"/>
            <a:ext cx="730885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Baterias</a:t>
            </a:r>
          </a:p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Peso e refrigeração, tanto para baixas quanto para altas temperaturas.</a:t>
            </a:r>
          </a:p>
          <a:p>
            <a:pPr algn="just">
              <a:spcBef>
                <a:spcPct val="20000"/>
              </a:spcBef>
            </a:pPr>
            <a:endParaRPr lang="pt-BR" sz="2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Autonomia</a:t>
            </a:r>
            <a:r>
              <a:rPr lang="pt-BR" sz="2400" dirty="0" smtClean="0">
                <a:solidFill>
                  <a:schemeClr val="bg1"/>
                </a:solidFill>
                <a:latin typeface="Verdana" pitchFamily="34" charset="0"/>
              </a:rPr>
              <a:t>: </a:t>
            </a:r>
          </a:p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Atualmente, entre 80km a 200km</a:t>
            </a:r>
          </a:p>
          <a:p>
            <a:pPr algn="just">
              <a:spcBef>
                <a:spcPct val="20000"/>
              </a:spcBef>
            </a:pPr>
            <a:endParaRPr lang="pt-BR" sz="2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Tempo de carga</a:t>
            </a:r>
          </a:p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80% da sua capacidade: cerca de 15 a 20min</a:t>
            </a:r>
          </a:p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Carga total: em 127v pode durar ente 6 a 8 horas.</a:t>
            </a:r>
            <a:endParaRPr lang="pt-BR" sz="2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3795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ítulo 1"/>
          <p:cNvSpPr>
            <a:spLocks noGrp="1"/>
          </p:cNvSpPr>
          <p:nvPr>
            <p:ph type="ctrTitle" idx="4294967295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000" dirty="0" smtClean="0">
                <a:solidFill>
                  <a:schemeClr val="bg1"/>
                </a:solidFill>
                <a:latin typeface="Verdana" pitchFamily="34" charset="0"/>
              </a:rPr>
              <a:t>Desvantagens</a:t>
            </a: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latin typeface="Verdana" pitchFamily="34" charset="0"/>
              </a:rPr>
              <a:t>Desvantagens</a:t>
            </a:r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2275" y="7938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Subtítulo 2"/>
          <p:cNvSpPr txBox="1">
            <a:spLocks/>
          </p:cNvSpPr>
          <p:nvPr/>
        </p:nvSpPr>
        <p:spPr bwMode="auto">
          <a:xfrm>
            <a:off x="1763713" y="1285860"/>
            <a:ext cx="730885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Custo de aquisição</a:t>
            </a:r>
            <a:endParaRPr lang="pt-BR" sz="2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Apesar dos custos mais baixos de operação, os veículos elétricos apresentam custo de aquisição elevado. A bateria é o componente que mais impacta no preço final do veículo elétrico.</a:t>
            </a:r>
          </a:p>
          <a:p>
            <a:pPr algn="just">
              <a:spcBef>
                <a:spcPct val="20000"/>
              </a:spcBef>
            </a:pPr>
            <a:endParaRPr lang="pt-BR" sz="2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Produção de eletricidade</a:t>
            </a: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:</a:t>
            </a:r>
          </a:p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dependendo da forma como é produzida, pode haver emissões de CO2 relacionadas com a circulação dos veículos elétricos</a:t>
            </a:r>
          </a:p>
          <a:p>
            <a:pPr algn="just">
              <a:spcBef>
                <a:spcPct val="20000"/>
              </a:spcBef>
            </a:pPr>
            <a:endParaRPr lang="pt-BR" sz="2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3795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ítulo 1"/>
          <p:cNvSpPr>
            <a:spLocks noGrp="1"/>
          </p:cNvSpPr>
          <p:nvPr>
            <p:ph type="ctrTitle" idx="4294967295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000" dirty="0" smtClean="0">
                <a:solidFill>
                  <a:schemeClr val="bg1"/>
                </a:solidFill>
                <a:latin typeface="Verdana" pitchFamily="34" charset="0"/>
              </a:rPr>
              <a:t>Desvantagens</a:t>
            </a: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latin typeface="Verdana" pitchFamily="34" charset="0"/>
              </a:rPr>
              <a:t>Desvantagens</a:t>
            </a:r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2275" y="7938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Subtítulo 2"/>
          <p:cNvSpPr txBox="1">
            <a:spLocks/>
          </p:cNvSpPr>
          <p:nvPr/>
        </p:nvSpPr>
        <p:spPr bwMode="auto">
          <a:xfrm>
            <a:off x="1763713" y="1285860"/>
            <a:ext cx="7380287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Atuais Limitações</a:t>
            </a:r>
          </a:p>
          <a:p>
            <a:pPr algn="just">
              <a:spcBef>
                <a:spcPct val="20000"/>
              </a:spcBef>
            </a:pPr>
            <a:endParaRPr lang="pt-BR" sz="2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Resistência cultural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endParaRPr lang="pt-BR" sz="1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Carga fiscal mais elevada na comercialização de componentes do veículo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endParaRPr lang="pt-BR" sz="1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Falta de infra-estrutura</a:t>
            </a:r>
          </a:p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de conexão às redes </a:t>
            </a:r>
          </a:p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para suprimento de </a:t>
            </a:r>
          </a:p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energia elétrica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endParaRPr lang="pt-BR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3795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ítulo 1"/>
          <p:cNvSpPr>
            <a:spLocks noGrp="1"/>
          </p:cNvSpPr>
          <p:nvPr>
            <p:ph type="ctrTitle" idx="4294967295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000" dirty="0" smtClean="0">
                <a:solidFill>
                  <a:schemeClr val="bg1"/>
                </a:solidFill>
                <a:latin typeface="Verdana" pitchFamily="34" charset="0"/>
              </a:rPr>
              <a:t>Desvantagens</a:t>
            </a: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latin typeface="Verdana" pitchFamily="34" charset="0"/>
              </a:rPr>
              <a:t>Desvantagens</a:t>
            </a:r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583148"/>
            <a:ext cx="3600000" cy="31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2275" y="7938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Subtítulo 2"/>
          <p:cNvSpPr txBox="1">
            <a:spLocks/>
          </p:cNvSpPr>
          <p:nvPr/>
        </p:nvSpPr>
        <p:spPr bwMode="auto">
          <a:xfrm>
            <a:off x="1763713" y="1285860"/>
            <a:ext cx="730885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Atuais Limitações</a:t>
            </a:r>
          </a:p>
          <a:p>
            <a:pPr algn="just">
              <a:spcBef>
                <a:spcPct val="20000"/>
              </a:spcBef>
            </a:pPr>
            <a:endParaRPr lang="pt-BR" sz="2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Falta de infra-estrutura de manutenção dos veículos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endParaRPr lang="pt-BR" sz="1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Poucos fabricantes possuem know-how necessário para a produção de baterias mais eficientes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endParaRPr lang="pt-BR" sz="1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Licenciamento dos veículos a bateria no Brasil mais eficiente</a:t>
            </a:r>
          </a:p>
          <a:p>
            <a:pPr algn="just">
              <a:spcBef>
                <a:spcPct val="20000"/>
              </a:spcBef>
            </a:pPr>
            <a:endParaRPr lang="pt-BR" sz="2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3795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ítulo 1"/>
          <p:cNvSpPr>
            <a:spLocks noGrp="1"/>
          </p:cNvSpPr>
          <p:nvPr>
            <p:ph type="ctrTitle" idx="4294967295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000" dirty="0" smtClean="0">
                <a:solidFill>
                  <a:schemeClr val="bg1"/>
                </a:solidFill>
                <a:latin typeface="Verdana" pitchFamily="34" charset="0"/>
              </a:rPr>
              <a:t>Desvantagens</a:t>
            </a: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latin typeface="Verdana" pitchFamily="34" charset="0"/>
              </a:rPr>
              <a:t>Desvantagens</a:t>
            </a:r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2275" y="7938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075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ítulo 1"/>
          <p:cNvSpPr>
            <a:spLocks noGrp="1"/>
          </p:cNvSpPr>
          <p:nvPr>
            <p:ph type="ctrTitle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800" dirty="0" smtClean="0">
                <a:solidFill>
                  <a:schemeClr val="bg1"/>
                </a:solidFill>
                <a:latin typeface="Verdana" pitchFamily="34" charset="0"/>
              </a:rPr>
              <a:t>Sobre a ABVE</a:t>
            </a:r>
          </a:p>
        </p:txBody>
      </p:sp>
      <p:sp>
        <p:nvSpPr>
          <p:cNvPr id="9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Desvantagens</a:t>
            </a:r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 bwMode="auto">
          <a:xfrm>
            <a:off x="1763713" y="1285860"/>
            <a:ext cx="730885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Sede: Rio de Janeiro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Rua Manuel de Carvalho, 16 / 8º andar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Centro – RJ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pt-BR" sz="2400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400" dirty="0" smtClean="0">
                <a:solidFill>
                  <a:schemeClr val="bg1"/>
                </a:solidFill>
                <a:latin typeface="Verdana" pitchFamily="34" charset="0"/>
              </a:rPr>
              <a:t>Diretor-Presidente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400" dirty="0" smtClean="0">
                <a:solidFill>
                  <a:schemeClr val="bg1"/>
                </a:solidFill>
                <a:latin typeface="Verdana" pitchFamily="34" charset="0"/>
              </a:rPr>
              <a:t>Pietro </a:t>
            </a:r>
            <a:r>
              <a:rPr lang="pt-BR" sz="2400" dirty="0" err="1" smtClean="0">
                <a:solidFill>
                  <a:schemeClr val="bg1"/>
                </a:solidFill>
                <a:latin typeface="Verdana" pitchFamily="34" charset="0"/>
              </a:rPr>
              <a:t>Erber</a:t>
            </a:r>
            <a:endParaRPr lang="pt-BR" sz="2400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pt-BR" sz="800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400" dirty="0" smtClean="0">
                <a:solidFill>
                  <a:schemeClr val="bg1"/>
                </a:solidFill>
                <a:latin typeface="Verdana" pitchFamily="34" charset="0"/>
              </a:rPr>
              <a:t>Presidente do Conselho Diretor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400" dirty="0" smtClean="0">
                <a:solidFill>
                  <a:schemeClr val="bg1"/>
                </a:solidFill>
                <a:latin typeface="Verdana" pitchFamily="34" charset="0"/>
              </a:rPr>
              <a:t>Jayme Buarque de </a:t>
            </a:r>
            <a:r>
              <a:rPr lang="pt-BR" sz="2400" dirty="0" err="1" smtClean="0">
                <a:solidFill>
                  <a:schemeClr val="bg1"/>
                </a:solidFill>
                <a:latin typeface="Verdana" pitchFamily="34" charset="0"/>
              </a:rPr>
              <a:t>Hollanda</a:t>
            </a:r>
            <a:endParaRPr lang="pt-BR" sz="2400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pt-BR" sz="900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400" dirty="0" smtClean="0">
                <a:solidFill>
                  <a:schemeClr val="bg1"/>
                </a:solidFill>
                <a:latin typeface="Verdana" pitchFamily="34" charset="0"/>
              </a:rPr>
              <a:t>Diretor de Tecnologia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400" dirty="0" smtClean="0">
                <a:solidFill>
                  <a:schemeClr val="bg1"/>
                </a:solidFill>
                <a:latin typeface="Verdana" pitchFamily="34" charset="0"/>
              </a:rPr>
              <a:t>Antônio Vicente Albuquerque de Souza e Silva</a:t>
            </a:r>
            <a:endParaRPr lang="pt-BR" sz="24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2275" y="7938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Subtítulo 2"/>
          <p:cNvSpPr txBox="1">
            <a:spLocks/>
          </p:cNvSpPr>
          <p:nvPr/>
        </p:nvSpPr>
        <p:spPr bwMode="auto">
          <a:xfrm>
            <a:off x="1763713" y="1285860"/>
            <a:ext cx="423704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Padronização dos conectores</a:t>
            </a:r>
          </a:p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Ford, Audi, BMW, Daimler, General Motors, </a:t>
            </a:r>
            <a:r>
              <a:rPr lang="pt-BR" sz="2200" dirty="0" err="1" smtClean="0">
                <a:solidFill>
                  <a:schemeClr val="bg1"/>
                </a:solidFill>
                <a:latin typeface="Verdana" pitchFamily="34" charset="0"/>
              </a:rPr>
              <a:t>Porsche</a:t>
            </a: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e VW vão usar uma tomada padrão para estações de carga rápida. </a:t>
            </a:r>
          </a:p>
          <a:p>
            <a:pPr algn="just">
              <a:spcBef>
                <a:spcPct val="20000"/>
              </a:spcBef>
            </a:pPr>
            <a:endParaRPr lang="pt-BR" sz="2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3795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ítulo 1"/>
          <p:cNvSpPr>
            <a:spLocks noGrp="1"/>
          </p:cNvSpPr>
          <p:nvPr>
            <p:ph type="ctrTitle" idx="4294967295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000" dirty="0" smtClean="0">
                <a:solidFill>
                  <a:schemeClr val="bg1"/>
                </a:solidFill>
                <a:latin typeface="Verdana" pitchFamily="34" charset="0"/>
              </a:rPr>
              <a:t>Panorama Mundial</a:t>
            </a: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Desvantagens</a:t>
            </a:r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428736"/>
            <a:ext cx="2880000" cy="179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ubtítulo 2"/>
          <p:cNvSpPr txBox="1">
            <a:spLocks/>
          </p:cNvSpPr>
          <p:nvPr/>
        </p:nvSpPr>
        <p:spPr bwMode="auto">
          <a:xfrm>
            <a:off x="1785918" y="4143404"/>
            <a:ext cx="730885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Normas para recarga de veículos elétricos</a:t>
            </a:r>
          </a:p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Disjuntor residual (DR) </a:t>
            </a:r>
          </a:p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instalado no quadro de </a:t>
            </a:r>
          </a:p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cargas ou no cabo de recarga</a:t>
            </a:r>
          </a:p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do veículo.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5072074"/>
            <a:ext cx="2880000" cy="14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2275" y="7938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Subtítulo 2"/>
          <p:cNvSpPr txBox="1">
            <a:spLocks/>
          </p:cNvSpPr>
          <p:nvPr/>
        </p:nvSpPr>
        <p:spPr bwMode="auto">
          <a:xfrm>
            <a:off x="1763713" y="1285860"/>
            <a:ext cx="730885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Incentivos fiscais</a:t>
            </a:r>
          </a:p>
          <a:p>
            <a:pPr algn="just">
              <a:spcBef>
                <a:spcPct val="20000"/>
              </a:spcBef>
            </a:pPr>
            <a:endParaRPr lang="pt-BR" sz="2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Portugal: subsídio de €5.000 para os primeiros 5000 carros elétricos vendidos. Incentivo de €1.500 para quem utilizar um carro a combustão interna como parte do pagamento de um carro elétrico. 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Espanha: o preço sugerido pelo veículo terá abatimento em até 25% do valor final ou até chegar à cota de €6.000. O benefício também é concedido para ônibus, vans e táxis. 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Alemanha: VEB e VEHP isentos do imposto de circulação anual por um período de 5 anos. Investimento de US$ 2,8 bi até 2013. Expectativa de 1 milhão de veículos do tipo rodando até 2020.</a:t>
            </a:r>
            <a:endParaRPr lang="pt-BR" sz="2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3795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ítulo 1"/>
          <p:cNvSpPr>
            <a:spLocks noGrp="1"/>
          </p:cNvSpPr>
          <p:nvPr>
            <p:ph type="ctrTitle" idx="4294967295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000" dirty="0" smtClean="0">
                <a:solidFill>
                  <a:schemeClr val="bg1"/>
                </a:solidFill>
                <a:latin typeface="Verdana" pitchFamily="34" charset="0"/>
              </a:rPr>
              <a:t>Panorama Mundial</a:t>
            </a: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Desvantagens</a:t>
            </a:r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2275" y="7938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Subtítulo 2"/>
          <p:cNvSpPr txBox="1">
            <a:spLocks/>
          </p:cNvSpPr>
          <p:nvPr/>
        </p:nvSpPr>
        <p:spPr bwMode="auto">
          <a:xfrm>
            <a:off x="1763713" y="1285860"/>
            <a:ext cx="730885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Incentivos fiscais</a:t>
            </a:r>
          </a:p>
          <a:p>
            <a:pPr algn="just">
              <a:spcBef>
                <a:spcPct val="20000"/>
              </a:spcBef>
            </a:pPr>
            <a:endParaRPr lang="pt-BR" sz="2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Canadá: Província de </a:t>
            </a:r>
            <a:r>
              <a:rPr lang="pt-BR" sz="2200" dirty="0" err="1" smtClean="0">
                <a:solidFill>
                  <a:schemeClr val="bg1"/>
                </a:solidFill>
                <a:latin typeface="Verdana" pitchFamily="34" charset="0"/>
              </a:rPr>
              <a:t>Ontaro</a:t>
            </a: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oferece uma ajuda de custo entre US$ 4,900 a US$ 8,320. Quebec tem como meta a utilização de veículos elétricos e/ou veículos elétricos híbridos em todo o transporte público até 2020.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Reino Unido: subsídio de US$ 7,800 para novos veículos. Projeto para 2013 de ter 1200 pontos de recarga para veículos elétricos e aumentar a frota dos atuais 1700 para mais de 100 mil unidades. Jogos olímpicos mais sustentáveis da história.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Uruguai: Em 2011, anúncio de redução de alíquota no IMESI (</a:t>
            </a:r>
            <a:r>
              <a:rPr lang="pt-BR" sz="2200" dirty="0" err="1" smtClean="0">
                <a:solidFill>
                  <a:schemeClr val="bg1"/>
                </a:solidFill>
                <a:latin typeface="Verdana" pitchFamily="34" charset="0"/>
              </a:rPr>
              <a:t>Impuesto</a:t>
            </a: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Especifico Interno) para veículos elétricos e híbridos.</a:t>
            </a:r>
            <a:endParaRPr lang="pt-BR" sz="2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3795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ítulo 1"/>
          <p:cNvSpPr>
            <a:spLocks noGrp="1"/>
          </p:cNvSpPr>
          <p:nvPr>
            <p:ph type="ctrTitle" idx="4294967295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000" dirty="0" smtClean="0">
                <a:solidFill>
                  <a:schemeClr val="bg1"/>
                </a:solidFill>
                <a:latin typeface="Verdana" pitchFamily="34" charset="0"/>
              </a:rPr>
              <a:t>Panorama Mundial</a:t>
            </a: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Desvantagens</a:t>
            </a:r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2275" y="7938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Subtítulo 2"/>
          <p:cNvSpPr txBox="1">
            <a:spLocks/>
          </p:cNvSpPr>
          <p:nvPr/>
        </p:nvSpPr>
        <p:spPr bwMode="auto">
          <a:xfrm>
            <a:off x="1763713" y="1285860"/>
            <a:ext cx="3736981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pt-BR" sz="2200" dirty="0" err="1" smtClean="0">
                <a:solidFill>
                  <a:schemeClr val="bg1"/>
                </a:solidFill>
                <a:latin typeface="Verdana" pitchFamily="34" charset="0"/>
              </a:rPr>
              <a:t>Challenge</a:t>
            </a: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pt-BR" sz="2200" dirty="0" err="1" smtClean="0">
                <a:solidFill>
                  <a:schemeClr val="bg1"/>
                </a:solidFill>
                <a:latin typeface="Verdana" pitchFamily="34" charset="0"/>
              </a:rPr>
              <a:t>Bibendum</a:t>
            </a: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2011: 90% dos veículos demonstrados eram elétricos e híbridos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endParaRPr lang="pt-BR" sz="2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Salão de Frankfurt 2011: Todos os fabricantes apresentaram modelos elétricos e/ou híbridos</a:t>
            </a:r>
          </a:p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Congresso de Mobilidade Elétrica: </a:t>
            </a:r>
          </a:p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	Até 2030 – VEH</a:t>
            </a:r>
          </a:p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	Até 2050 – VEB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endParaRPr lang="pt-BR" sz="2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3795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ítulo 1"/>
          <p:cNvSpPr>
            <a:spLocks noGrp="1"/>
          </p:cNvSpPr>
          <p:nvPr>
            <p:ph type="ctrTitle" idx="4294967295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000" dirty="0" smtClean="0">
                <a:solidFill>
                  <a:schemeClr val="bg1"/>
                </a:solidFill>
                <a:latin typeface="Verdana" pitchFamily="34" charset="0"/>
              </a:rPr>
              <a:t>Panorama Mundial</a:t>
            </a: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Desvantagens</a:t>
            </a:r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397487"/>
            <a:ext cx="3240000" cy="13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2326" y="2928934"/>
            <a:ext cx="14287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9252" y="2928934"/>
            <a:ext cx="14287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4071942"/>
            <a:ext cx="12858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5214950"/>
            <a:ext cx="12858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8" y="4071942"/>
            <a:ext cx="12858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5214950"/>
            <a:ext cx="12858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706562" y="22225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Subtítulo 2"/>
          <p:cNvSpPr txBox="1">
            <a:spLocks/>
          </p:cNvSpPr>
          <p:nvPr/>
        </p:nvSpPr>
        <p:spPr bwMode="auto">
          <a:xfrm>
            <a:off x="1763713" y="1285860"/>
            <a:ext cx="3665543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Formula </a:t>
            </a:r>
            <a:r>
              <a:rPr lang="pt-BR" sz="2200" dirty="0" err="1" smtClean="0">
                <a:solidFill>
                  <a:schemeClr val="bg1"/>
                </a:solidFill>
                <a:latin typeface="Verdana" pitchFamily="34" charset="0"/>
              </a:rPr>
              <a:t>Hybrid</a:t>
            </a: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/ Formula SAE</a:t>
            </a:r>
          </a:p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Competição de veículos híbridos e elétricos entre universidades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endParaRPr lang="pt-BR" sz="2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Automobilismo</a:t>
            </a:r>
          </a:p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Formula 1 / </a:t>
            </a:r>
            <a:r>
              <a:rPr lang="pt-BR" sz="2200" dirty="0" err="1" smtClean="0">
                <a:solidFill>
                  <a:schemeClr val="bg1"/>
                </a:solidFill>
                <a:latin typeface="Verdana" pitchFamily="34" charset="0"/>
              </a:rPr>
              <a:t>Nürburgring</a:t>
            </a: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/ 24 Horas de Le </a:t>
            </a:r>
            <a:r>
              <a:rPr lang="pt-BR" sz="2200" dirty="0" err="1" smtClean="0">
                <a:solidFill>
                  <a:schemeClr val="bg1"/>
                </a:solidFill>
                <a:latin typeface="Verdana" pitchFamily="34" charset="0"/>
              </a:rPr>
              <a:t>Mans</a:t>
            </a: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/ TTXGP / </a:t>
            </a:r>
            <a:r>
              <a:rPr lang="pt-BR" sz="2200" dirty="0" err="1" smtClean="0">
                <a:solidFill>
                  <a:schemeClr val="bg1"/>
                </a:solidFill>
                <a:latin typeface="Verdana" pitchFamily="34" charset="0"/>
              </a:rPr>
              <a:t>EV-Cup</a:t>
            </a:r>
            <a:endParaRPr lang="pt-BR" sz="2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3795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ítulo 1"/>
          <p:cNvSpPr>
            <a:spLocks noGrp="1"/>
          </p:cNvSpPr>
          <p:nvPr>
            <p:ph type="ctrTitle" idx="4294967295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000" dirty="0" smtClean="0">
                <a:solidFill>
                  <a:schemeClr val="bg1"/>
                </a:solidFill>
                <a:latin typeface="Verdana" pitchFamily="34" charset="0"/>
              </a:rPr>
              <a:t>Panorama Mundial</a:t>
            </a: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Desvantagens</a:t>
            </a:r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6991" y="128586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6842" y="3286124"/>
            <a:ext cx="2700000" cy="145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7" y="4857760"/>
            <a:ext cx="2700000" cy="179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23621" y="5437902"/>
            <a:ext cx="1800000" cy="12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95323" y="5437902"/>
            <a:ext cx="1619685" cy="12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2275" y="7938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3795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ítulo 1"/>
          <p:cNvSpPr>
            <a:spLocks noGrp="1"/>
          </p:cNvSpPr>
          <p:nvPr>
            <p:ph type="ctrTitle" idx="4294967295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000" dirty="0" smtClean="0">
                <a:solidFill>
                  <a:schemeClr val="bg1"/>
                </a:solidFill>
                <a:latin typeface="Verdana" pitchFamily="34" charset="0"/>
              </a:rPr>
              <a:t>Brasil</a:t>
            </a: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Desvantagens</a:t>
            </a:r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 bwMode="auto">
          <a:xfrm>
            <a:off x="1763713" y="1285860"/>
            <a:ext cx="730885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1887 -  uso de bondes a bateria (Rio e   Niterói). </a:t>
            </a:r>
          </a:p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1891 – construção da estação da Usina (bondes elétricos do Alto da Boa Vista), mas só começaria a operar em 1898.</a:t>
            </a:r>
          </a:p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1892 - primeiro bonde elétrico da cidade (e do continente) - linha do Flamengo. </a:t>
            </a:r>
          </a:p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1896 – inauguração linha Santa Teresa, antes atendida por plano inclinado.</a:t>
            </a:r>
          </a:p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Anos 80 – começo da conscientização ambiental nos EUA. No Brasil, os metrôs do Rio e SP se implantavam, mas a rede de trens urbanos se degradava.</a:t>
            </a:r>
          </a:p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Anos 80 – projeto Gurgel Elétrico</a:t>
            </a:r>
          </a:p>
          <a:p>
            <a:pPr algn="just">
              <a:spcBef>
                <a:spcPct val="20000"/>
              </a:spcBef>
            </a:pPr>
            <a:endParaRPr lang="pt-BR" sz="2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2275" y="7938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Subtítulo 2"/>
          <p:cNvSpPr txBox="1">
            <a:spLocks/>
          </p:cNvSpPr>
          <p:nvPr/>
        </p:nvSpPr>
        <p:spPr bwMode="auto">
          <a:xfrm>
            <a:off x="1763713" y="1285860"/>
            <a:ext cx="3951295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Sete estados concedem desconto no IPVA de veículos elétricos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endParaRPr lang="pt-BR" sz="2200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CEF: linha de financiamento para automóveis novos </a:t>
            </a:r>
            <a:r>
              <a:rPr lang="pt-BR" sz="2200" dirty="0" err="1" smtClean="0">
                <a:solidFill>
                  <a:schemeClr val="bg1"/>
                </a:solidFill>
                <a:latin typeface="Verdana" pitchFamily="34" charset="0"/>
              </a:rPr>
              <a:t>ecoeficientes</a:t>
            </a: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, que oferece juros menores para veículos com baixa emissão de poluentes e que tenham sido classificados com a melhor avaliação no programa Nota Verde do </a:t>
            </a:r>
            <a:r>
              <a:rPr lang="pt-BR" sz="2200" dirty="0" err="1" smtClean="0">
                <a:solidFill>
                  <a:schemeClr val="bg1"/>
                </a:solidFill>
                <a:latin typeface="Verdana" pitchFamily="34" charset="0"/>
              </a:rPr>
              <a:t>Ibama</a:t>
            </a: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. </a:t>
            </a:r>
          </a:p>
        </p:txBody>
      </p:sp>
      <p:pic>
        <p:nvPicPr>
          <p:cNvPr id="33795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ítulo 1"/>
          <p:cNvSpPr>
            <a:spLocks noGrp="1"/>
          </p:cNvSpPr>
          <p:nvPr>
            <p:ph type="ctrTitle" idx="4294967295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000" dirty="0" smtClean="0">
                <a:solidFill>
                  <a:schemeClr val="bg1"/>
                </a:solidFill>
                <a:latin typeface="Verdana" pitchFamily="34" charset="0"/>
              </a:rPr>
              <a:t>Brasil</a:t>
            </a: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Desvantagens</a:t>
            </a:r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428736"/>
            <a:ext cx="3240000" cy="35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2275" y="7938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Subtítulo 2"/>
          <p:cNvSpPr txBox="1">
            <a:spLocks/>
          </p:cNvSpPr>
          <p:nvPr/>
        </p:nvSpPr>
        <p:spPr bwMode="auto">
          <a:xfrm>
            <a:off x="1763713" y="1285860"/>
            <a:ext cx="730885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pt-BR" sz="2200" dirty="0" err="1" smtClean="0">
                <a:solidFill>
                  <a:schemeClr val="bg1"/>
                </a:solidFill>
                <a:latin typeface="Verdana" pitchFamily="34" charset="0"/>
              </a:rPr>
              <a:t>Challenge</a:t>
            </a: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pt-BR" sz="2200" dirty="0" err="1" smtClean="0">
                <a:solidFill>
                  <a:schemeClr val="bg1"/>
                </a:solidFill>
                <a:latin typeface="Verdana" pitchFamily="34" charset="0"/>
              </a:rPr>
              <a:t>Bibendum</a:t>
            </a: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2010 – Rio de Janeiro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Eventos INEE / ABVE, </a:t>
            </a:r>
            <a:r>
              <a:rPr lang="pt-BR" sz="2200" dirty="0" err="1" smtClean="0">
                <a:solidFill>
                  <a:schemeClr val="bg1"/>
                </a:solidFill>
                <a:latin typeface="Verdana" pitchFamily="34" charset="0"/>
              </a:rPr>
              <a:t>Fetranspor</a:t>
            </a: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e INT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Projeto Veículo Elétrico – Itaipu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GRUVE (UERJ), </a:t>
            </a:r>
            <a:r>
              <a:rPr lang="pt-BR" sz="2200" dirty="0" err="1" smtClean="0">
                <a:solidFill>
                  <a:schemeClr val="bg1"/>
                </a:solidFill>
                <a:latin typeface="Verdana" pitchFamily="34" charset="0"/>
              </a:rPr>
              <a:t>Sparta</a:t>
            </a: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(UFRJ), UnB, UFMA, Fundação Educacional Inaciana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Comercialização do Ford </a:t>
            </a:r>
            <a:r>
              <a:rPr lang="pt-BR" sz="2200" dirty="0" err="1" smtClean="0">
                <a:solidFill>
                  <a:schemeClr val="bg1"/>
                </a:solidFill>
                <a:latin typeface="Verdana" pitchFamily="34" charset="0"/>
              </a:rPr>
              <a:t>Fusion</a:t>
            </a: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pt-BR" sz="2200" dirty="0" err="1" smtClean="0">
                <a:solidFill>
                  <a:schemeClr val="bg1"/>
                </a:solidFill>
                <a:latin typeface="Verdana" pitchFamily="34" charset="0"/>
              </a:rPr>
              <a:t>Hybrid</a:t>
            </a: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e Toyota </a:t>
            </a:r>
            <a:r>
              <a:rPr lang="pt-BR" sz="2200" dirty="0" err="1" smtClean="0">
                <a:solidFill>
                  <a:schemeClr val="bg1"/>
                </a:solidFill>
                <a:latin typeface="Verdana" pitchFamily="34" charset="0"/>
              </a:rPr>
              <a:t>Prius</a:t>
            </a: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em 2012 no Brasil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Nissan Inova Show e </a:t>
            </a:r>
            <a:r>
              <a:rPr lang="pt-BR" sz="2200" dirty="0" err="1" smtClean="0">
                <a:solidFill>
                  <a:schemeClr val="bg1"/>
                </a:solidFill>
                <a:latin typeface="Verdana" pitchFamily="34" charset="0"/>
              </a:rPr>
              <a:t>VoltXpedition</a:t>
            </a:r>
            <a:endParaRPr lang="pt-BR" sz="2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BNDES – linhas de crédito para ônibus elétricos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Ministério da Fazenda e de Ciência e Tecnologia: estudo sobre mobilidade elétrica em andamento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DENATRAN – criada, em 2010, categoria específica para veículos convertidos para elétricos, viabilizando o licenciamento.</a:t>
            </a:r>
          </a:p>
        </p:txBody>
      </p:sp>
      <p:pic>
        <p:nvPicPr>
          <p:cNvPr id="33795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ítulo 1"/>
          <p:cNvSpPr>
            <a:spLocks noGrp="1"/>
          </p:cNvSpPr>
          <p:nvPr>
            <p:ph type="ctrTitle" idx="4294967295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000" dirty="0" smtClean="0">
                <a:solidFill>
                  <a:schemeClr val="bg1"/>
                </a:solidFill>
                <a:latin typeface="Verdana" pitchFamily="34" charset="0"/>
              </a:rPr>
              <a:t>Brasil</a:t>
            </a: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Desvantagens</a:t>
            </a:r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2275" y="7938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Subtítulo 2"/>
          <p:cNvSpPr txBox="1">
            <a:spLocks/>
          </p:cNvSpPr>
          <p:nvPr/>
        </p:nvSpPr>
        <p:spPr bwMode="auto">
          <a:xfrm>
            <a:off x="1763713" y="1285860"/>
            <a:ext cx="730885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Brasileiro quer carro elétrico</a:t>
            </a:r>
          </a:p>
          <a:p>
            <a:pPr algn="just">
              <a:spcBef>
                <a:spcPct val="20000"/>
              </a:spcBef>
            </a:pPr>
            <a:r>
              <a:rPr lang="pt-BR" sz="1100" b="1" dirty="0" smtClean="0">
                <a:solidFill>
                  <a:schemeClr val="bg1"/>
                </a:solidFill>
                <a:latin typeface="Verdana" pitchFamily="34" charset="0"/>
              </a:rPr>
              <a:t>Portal </a:t>
            </a:r>
            <a:r>
              <a:rPr lang="pt-BR" sz="1100" b="1" dirty="0" err="1" smtClean="0">
                <a:solidFill>
                  <a:schemeClr val="bg1"/>
                </a:solidFill>
                <a:latin typeface="Verdana" pitchFamily="34" charset="0"/>
              </a:rPr>
              <a:t>EnergiaHoje</a:t>
            </a:r>
            <a:r>
              <a:rPr lang="pt-BR" sz="1100" b="1" dirty="0" smtClean="0">
                <a:solidFill>
                  <a:schemeClr val="bg1"/>
                </a:solidFill>
                <a:latin typeface="Verdana" pitchFamily="34" charset="0"/>
              </a:rPr>
              <a:t> – 11/10/2011</a:t>
            </a:r>
          </a:p>
          <a:p>
            <a:pPr algn="just">
              <a:spcBef>
                <a:spcPct val="20000"/>
              </a:spcBef>
            </a:pPr>
            <a:endParaRPr lang="pt-BR" sz="2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86% dos entrevistados tinham o interesse na aquisição de um veículo movido a eletricidade. Outros países como China, Índia e Argentina apresentaram resultados semelhantes, enquanto países como EUA e Canadá ainda apresentam uma forte resistência ao veículo elétrico.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endParaRPr lang="pt-BR" sz="2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Cerca de 42% dos brasileiros consultados se mostrou satisfeito com 160 km de distância percorrida pelo veículo elétrico antes da próxima recarga. </a:t>
            </a:r>
          </a:p>
        </p:txBody>
      </p:sp>
      <p:pic>
        <p:nvPicPr>
          <p:cNvPr id="33795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ítulo 1"/>
          <p:cNvSpPr>
            <a:spLocks noGrp="1"/>
          </p:cNvSpPr>
          <p:nvPr>
            <p:ph type="ctrTitle" idx="4294967295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000" dirty="0" smtClean="0">
                <a:solidFill>
                  <a:schemeClr val="bg1"/>
                </a:solidFill>
                <a:latin typeface="Verdana" pitchFamily="34" charset="0"/>
              </a:rPr>
              <a:t>Brasil</a:t>
            </a: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Desvantagens</a:t>
            </a:r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2275" y="7938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Subtítulo 2"/>
          <p:cNvSpPr txBox="1">
            <a:spLocks/>
          </p:cNvSpPr>
          <p:nvPr/>
        </p:nvSpPr>
        <p:spPr bwMode="auto">
          <a:xfrm>
            <a:off x="1763713" y="1285860"/>
            <a:ext cx="730885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Brasileiro quer carro elétrico</a:t>
            </a:r>
          </a:p>
          <a:p>
            <a:pPr algn="just">
              <a:spcBef>
                <a:spcPct val="20000"/>
              </a:spcBef>
            </a:pPr>
            <a:r>
              <a:rPr lang="pt-BR" sz="1100" b="1" dirty="0" smtClean="0">
                <a:solidFill>
                  <a:schemeClr val="bg1"/>
                </a:solidFill>
                <a:latin typeface="Verdana" pitchFamily="34" charset="0"/>
              </a:rPr>
              <a:t>Portal </a:t>
            </a:r>
            <a:r>
              <a:rPr lang="pt-BR" sz="1100" b="1" dirty="0" err="1" smtClean="0">
                <a:solidFill>
                  <a:schemeClr val="bg1"/>
                </a:solidFill>
                <a:latin typeface="Verdana" pitchFamily="34" charset="0"/>
              </a:rPr>
              <a:t>EnergiaHoje</a:t>
            </a:r>
            <a:r>
              <a:rPr lang="pt-BR" sz="1100" b="1" dirty="0" smtClean="0">
                <a:solidFill>
                  <a:schemeClr val="bg1"/>
                </a:solidFill>
                <a:latin typeface="Verdana" pitchFamily="34" charset="0"/>
              </a:rPr>
              <a:t> – 11/10/2011</a:t>
            </a:r>
          </a:p>
          <a:p>
            <a:pPr algn="just">
              <a:spcBef>
                <a:spcPct val="20000"/>
              </a:spcBef>
            </a:pPr>
            <a:endParaRPr lang="pt-BR" sz="2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Em compensação, o brasileiro não quer gastar muito na aquisição de um veículo elétrico. Cerca de 71% dos entrevistados do país querem pagar menos de US$ 20 mil e 93% pagariam até US$ 30 mil por um veículo movido a eletricidade. Na China, 43% dos entrevistados querem pagar menos de US$ 20 mil e 69% pagariam até US$ 30 mil.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endParaRPr lang="pt-BR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A pesquisa ainda apontou que o país está muito próximo do ponto onde o preço do combustível estimulará os consumidores na aquisição de veículos elétricos. </a:t>
            </a:r>
          </a:p>
        </p:txBody>
      </p:sp>
      <p:pic>
        <p:nvPicPr>
          <p:cNvPr id="33795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ítulo 1"/>
          <p:cNvSpPr>
            <a:spLocks noGrp="1"/>
          </p:cNvSpPr>
          <p:nvPr>
            <p:ph type="ctrTitle" idx="4294967295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000" dirty="0" smtClean="0">
                <a:solidFill>
                  <a:schemeClr val="bg1"/>
                </a:solidFill>
                <a:latin typeface="Verdana" pitchFamily="34" charset="0"/>
              </a:rPr>
              <a:t>Brasil</a:t>
            </a: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Desvantagens</a:t>
            </a:r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2275" y="7938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3795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ítulo 1"/>
          <p:cNvSpPr>
            <a:spLocks noGrp="1"/>
          </p:cNvSpPr>
          <p:nvPr>
            <p:ph type="ctrTitle" idx="4294967295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000" dirty="0" smtClean="0">
                <a:solidFill>
                  <a:schemeClr val="bg1"/>
                </a:solidFill>
                <a:latin typeface="Verdana" pitchFamily="34" charset="0"/>
              </a:rPr>
              <a:t>Tipos de Veículos Elétricos</a:t>
            </a: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Desvantagens</a:t>
            </a:r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6" name="Subtítulo 2"/>
          <p:cNvSpPr txBox="1">
            <a:spLocks/>
          </p:cNvSpPr>
          <p:nvPr/>
        </p:nvSpPr>
        <p:spPr bwMode="auto">
          <a:xfrm>
            <a:off x="1835150" y="1357298"/>
            <a:ext cx="730885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• Primeira corrida de automóveis (Paris – Bordeaux, 1893): veículos a vapor, gasolina, álcool e de um pequeno ônibus elétrico</a:t>
            </a:r>
          </a:p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• Veículos em Nova York (1902): 53% a vapor, 27% a gasolina  e 20% elétricos</a:t>
            </a:r>
          </a:p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• Anos 20 – operação de ônibus elétricos no Rio a bateria entre 1918 e 1928 - linha da Light ligando a Praça Mauá ao Palácio Monroe</a:t>
            </a:r>
          </a:p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• Anos 30 e 40 – cidades americanas tiveram seus sistemas de bondes elétricos adquiridos e sucateados por um consórcio de empresas ligadas ao setor petrolífero e automotivo</a:t>
            </a:r>
          </a:p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• No </a:t>
            </a:r>
            <a:r>
              <a:rPr lang="pt-BR" sz="2200" dirty="0" err="1" smtClean="0">
                <a:solidFill>
                  <a:schemeClr val="bg1"/>
                </a:solidFill>
                <a:latin typeface="Verdana" pitchFamily="34" charset="0"/>
              </a:rPr>
              <a:t>pós-Guerra</a:t>
            </a: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, onze cidades brasileiras adotaram o </a:t>
            </a:r>
            <a:r>
              <a:rPr lang="pt-BR" sz="2200" dirty="0" err="1" smtClean="0">
                <a:solidFill>
                  <a:schemeClr val="bg1"/>
                </a:solidFill>
                <a:latin typeface="Verdana" pitchFamily="34" charset="0"/>
              </a:rPr>
              <a:t>trolleybus</a:t>
            </a: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(SP, Rio, Recife, Campinas, BH etc.). Em SP são mantidos até hoje.</a:t>
            </a:r>
          </a:p>
        </p:txBody>
      </p:sp>
      <p:sp>
        <p:nvSpPr>
          <p:cNvPr id="17" name="Subtítulo 2"/>
          <p:cNvSpPr txBox="1">
            <a:spLocks/>
          </p:cNvSpPr>
          <p:nvPr/>
        </p:nvSpPr>
        <p:spPr bwMode="auto">
          <a:xfrm>
            <a:off x="1643042" y="928670"/>
            <a:ext cx="750095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sz="2100" b="1" dirty="0" smtClean="0">
                <a:solidFill>
                  <a:schemeClr val="bg1"/>
                </a:solidFill>
                <a:latin typeface="Verdana" pitchFamily="34" charset="0"/>
              </a:rPr>
              <a:t>Propulsão elétrica - curiosidades históricas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2275" y="7938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Subtítulo 2"/>
          <p:cNvSpPr txBox="1">
            <a:spLocks/>
          </p:cNvSpPr>
          <p:nvPr/>
        </p:nvSpPr>
        <p:spPr bwMode="auto">
          <a:xfrm>
            <a:off x="1763713" y="1128200"/>
            <a:ext cx="730885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Newsletter ABVE</a:t>
            </a:r>
          </a:p>
          <a:p>
            <a:pPr algn="just">
              <a:spcBef>
                <a:spcPct val="20000"/>
              </a:spcBef>
            </a:pPr>
            <a:endParaRPr lang="pt-BR" sz="2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3795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ítulo 1"/>
          <p:cNvSpPr>
            <a:spLocks noGrp="1"/>
          </p:cNvSpPr>
          <p:nvPr>
            <p:ph type="ctrTitle" idx="4294967295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000" dirty="0" smtClean="0">
                <a:solidFill>
                  <a:schemeClr val="bg1"/>
                </a:solidFill>
                <a:latin typeface="Verdana" pitchFamily="34" charset="0"/>
              </a:rPr>
              <a:t>http://www.abve.org.br</a:t>
            </a: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Desvantagens</a:t>
            </a:r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10986" t="40257" r="12842" b="38883"/>
          <a:stretch>
            <a:fillRect/>
          </a:stretch>
        </p:blipFill>
        <p:spPr bwMode="auto">
          <a:xfrm>
            <a:off x="1928794" y="1485390"/>
            <a:ext cx="6840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ubtítulo 2"/>
          <p:cNvSpPr txBox="1">
            <a:spLocks/>
          </p:cNvSpPr>
          <p:nvPr/>
        </p:nvSpPr>
        <p:spPr bwMode="auto">
          <a:xfrm>
            <a:off x="1785918" y="2968840"/>
            <a:ext cx="730885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pt-BR" sz="2200" dirty="0" err="1" smtClean="0">
                <a:solidFill>
                  <a:schemeClr val="bg1"/>
                </a:solidFill>
                <a:latin typeface="Verdana" pitchFamily="34" charset="0"/>
              </a:rPr>
              <a:t>Twitter</a:t>
            </a: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</a:rPr>
              <a:t> - @</a:t>
            </a:r>
            <a:r>
              <a:rPr lang="pt-BR" sz="2200" dirty="0" err="1" smtClean="0">
                <a:solidFill>
                  <a:schemeClr val="bg1"/>
                </a:solidFill>
                <a:latin typeface="Verdana" pitchFamily="34" charset="0"/>
              </a:rPr>
              <a:t>abveorg</a:t>
            </a:r>
            <a:endParaRPr lang="pt-BR" sz="2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spcBef>
                <a:spcPct val="20000"/>
              </a:spcBef>
            </a:pPr>
            <a:endParaRPr lang="pt-BR" sz="2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spcBef>
                <a:spcPct val="20000"/>
              </a:spcBef>
            </a:pPr>
            <a:endParaRPr lang="pt-BR" sz="2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t="14622" r="3125" b="54043"/>
          <a:stretch>
            <a:fillRect/>
          </a:stretch>
        </p:blipFill>
        <p:spPr bwMode="auto">
          <a:xfrm>
            <a:off x="1946842" y="5135170"/>
            <a:ext cx="6840000" cy="160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ubtítulo 2"/>
          <p:cNvSpPr txBox="1">
            <a:spLocks/>
          </p:cNvSpPr>
          <p:nvPr/>
        </p:nvSpPr>
        <p:spPr bwMode="auto">
          <a:xfrm>
            <a:off x="1785918" y="4666604"/>
            <a:ext cx="730885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pt-BR" sz="2200" dirty="0" err="1" smtClean="0">
                <a:solidFill>
                  <a:schemeClr val="bg1"/>
                </a:solidFill>
                <a:latin typeface="Verdana" pitchFamily="34" charset="0"/>
              </a:rPr>
              <a:t>Facebook</a:t>
            </a:r>
            <a:endParaRPr lang="pt-BR" sz="2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spcBef>
                <a:spcPct val="20000"/>
              </a:spcBef>
            </a:pPr>
            <a:endParaRPr lang="pt-BR" sz="2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spcBef>
                <a:spcPct val="20000"/>
              </a:spcBef>
            </a:pPr>
            <a:endParaRPr lang="pt-BR" sz="2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 l="3125" t="24730" r="3125" b="54043"/>
          <a:stretch>
            <a:fillRect/>
          </a:stretch>
        </p:blipFill>
        <p:spPr bwMode="auto">
          <a:xfrm>
            <a:off x="1928794" y="3397468"/>
            <a:ext cx="6840000" cy="112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Elipse 12"/>
          <p:cNvSpPr/>
          <p:nvPr/>
        </p:nvSpPr>
        <p:spPr>
          <a:xfrm>
            <a:off x="7000892" y="1128200"/>
            <a:ext cx="1857388" cy="1357322"/>
          </a:xfrm>
          <a:prstGeom prst="ellipse">
            <a:avLst/>
          </a:prstGeom>
          <a:noFill/>
          <a:ln w="444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2275" y="7938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3795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ítulo 1"/>
          <p:cNvSpPr>
            <a:spLocks noGrp="1"/>
          </p:cNvSpPr>
          <p:nvPr>
            <p:ph type="ctrTitle" idx="4294967295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000" dirty="0" smtClean="0">
                <a:solidFill>
                  <a:schemeClr val="bg1"/>
                </a:solidFill>
                <a:latin typeface="Verdana" pitchFamily="34" charset="0"/>
              </a:rPr>
              <a:t>Tipos de Veículos Elétricos</a:t>
            </a:r>
          </a:p>
        </p:txBody>
      </p:sp>
      <p:sp>
        <p:nvSpPr>
          <p:cNvPr id="33797" name="Subtítulo 2"/>
          <p:cNvSpPr txBox="1">
            <a:spLocks/>
          </p:cNvSpPr>
          <p:nvPr/>
        </p:nvSpPr>
        <p:spPr bwMode="auto">
          <a:xfrm>
            <a:off x="3340694" y="3214686"/>
            <a:ext cx="1308089" cy="20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800" dirty="0" smtClean="0">
                <a:solidFill>
                  <a:schemeClr val="bg1"/>
                </a:solidFill>
                <a:latin typeface="Verdana" pitchFamily="34" charset="0"/>
              </a:rPr>
              <a:t>BEV</a:t>
            </a:r>
            <a:endParaRPr lang="pt-BR" sz="2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Desvantagens</a:t>
            </a:r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  <p:pic>
        <p:nvPicPr>
          <p:cNvPr id="9" name="Imagem 8" descr="Sem Título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5206" y="1126124"/>
            <a:ext cx="2160000" cy="2160000"/>
          </a:xfrm>
          <a:prstGeom prst="rect">
            <a:avLst/>
          </a:prstGeom>
        </p:spPr>
      </p:pic>
      <p:pic>
        <p:nvPicPr>
          <p:cNvPr id="10" name="Imagem 9" descr="Sem Título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12462" y="1126124"/>
            <a:ext cx="2160000" cy="2160000"/>
          </a:xfrm>
          <a:prstGeom prst="rect">
            <a:avLst/>
          </a:prstGeom>
        </p:spPr>
      </p:pic>
      <p:pic>
        <p:nvPicPr>
          <p:cNvPr id="11" name="Imagem 10" descr="Sem Título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06832" y="4088274"/>
            <a:ext cx="2160000" cy="2160000"/>
          </a:xfrm>
          <a:prstGeom prst="rect">
            <a:avLst/>
          </a:prstGeom>
        </p:spPr>
      </p:pic>
      <p:pic>
        <p:nvPicPr>
          <p:cNvPr id="12" name="Imagem 11" descr="Sem Título-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12462" y="4089396"/>
            <a:ext cx="2160000" cy="2160000"/>
          </a:xfrm>
          <a:prstGeom prst="rect">
            <a:avLst/>
          </a:prstGeom>
        </p:spPr>
      </p:pic>
      <p:sp>
        <p:nvSpPr>
          <p:cNvPr id="13" name="Subtítulo 2"/>
          <p:cNvSpPr txBox="1">
            <a:spLocks/>
          </p:cNvSpPr>
          <p:nvPr/>
        </p:nvSpPr>
        <p:spPr bwMode="auto">
          <a:xfrm>
            <a:off x="6341090" y="3214686"/>
            <a:ext cx="1308089" cy="20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800" dirty="0" smtClean="0">
                <a:solidFill>
                  <a:schemeClr val="bg1"/>
                </a:solidFill>
                <a:latin typeface="Verdana" pitchFamily="34" charset="0"/>
              </a:rPr>
              <a:t>ER-EV</a:t>
            </a:r>
            <a:endParaRPr lang="pt-BR" sz="2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" name="Subtítulo 2"/>
          <p:cNvSpPr txBox="1">
            <a:spLocks/>
          </p:cNvSpPr>
          <p:nvPr/>
        </p:nvSpPr>
        <p:spPr bwMode="auto">
          <a:xfrm>
            <a:off x="3318489" y="6215082"/>
            <a:ext cx="1308089" cy="20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800" dirty="0" smtClean="0">
                <a:solidFill>
                  <a:schemeClr val="bg1"/>
                </a:solidFill>
                <a:latin typeface="Verdana" pitchFamily="34" charset="0"/>
              </a:rPr>
              <a:t>HEV</a:t>
            </a:r>
            <a:endParaRPr lang="pt-BR" sz="2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" name="Subtítulo 2"/>
          <p:cNvSpPr txBox="1">
            <a:spLocks/>
          </p:cNvSpPr>
          <p:nvPr/>
        </p:nvSpPr>
        <p:spPr bwMode="auto">
          <a:xfrm>
            <a:off x="6483966" y="6215082"/>
            <a:ext cx="1308089" cy="20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800" dirty="0" smtClean="0">
                <a:solidFill>
                  <a:schemeClr val="bg1"/>
                </a:solidFill>
                <a:latin typeface="Verdana" pitchFamily="34" charset="0"/>
              </a:rPr>
              <a:t>FCEV</a:t>
            </a:r>
            <a:endParaRPr lang="pt-BR" sz="28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2275" y="7938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3795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ítulo 1"/>
          <p:cNvSpPr>
            <a:spLocks noGrp="1"/>
          </p:cNvSpPr>
          <p:nvPr>
            <p:ph type="ctrTitle" idx="4294967295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000" dirty="0" smtClean="0">
                <a:solidFill>
                  <a:schemeClr val="bg1"/>
                </a:solidFill>
                <a:latin typeface="Verdana" pitchFamily="34" charset="0"/>
              </a:rPr>
              <a:t>Tipos de Veículos Elétricos</a:t>
            </a:r>
          </a:p>
        </p:txBody>
      </p:sp>
      <p:sp>
        <p:nvSpPr>
          <p:cNvPr id="33797" name="Subtítulo 2"/>
          <p:cNvSpPr txBox="1">
            <a:spLocks/>
          </p:cNvSpPr>
          <p:nvPr/>
        </p:nvSpPr>
        <p:spPr bwMode="auto">
          <a:xfrm>
            <a:off x="3340694" y="3214686"/>
            <a:ext cx="1308089" cy="20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800" b="1" dirty="0" smtClean="0">
                <a:solidFill>
                  <a:schemeClr val="bg1"/>
                </a:solidFill>
                <a:latin typeface="Verdana" pitchFamily="34" charset="0"/>
              </a:rPr>
              <a:t>BEV</a:t>
            </a:r>
            <a:endParaRPr lang="pt-BR" sz="28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Desvantagens</a:t>
            </a:r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  <p:pic>
        <p:nvPicPr>
          <p:cNvPr id="9" name="Imagem 8" descr="Sem Título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5206" y="1126124"/>
            <a:ext cx="2160000" cy="2160000"/>
          </a:xfrm>
          <a:prstGeom prst="rect">
            <a:avLst/>
          </a:prstGeom>
        </p:spPr>
      </p:pic>
      <p:pic>
        <p:nvPicPr>
          <p:cNvPr id="10" name="Imagem 9" descr="Sem Título-2.jp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5912462" y="1126124"/>
            <a:ext cx="2160000" cy="2160000"/>
          </a:xfrm>
          <a:prstGeom prst="rect">
            <a:avLst/>
          </a:prstGeom>
        </p:spPr>
      </p:pic>
      <p:pic>
        <p:nvPicPr>
          <p:cNvPr id="11" name="Imagem 10" descr="Sem Título-3.jpg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>
            <a:off x="2706832" y="4088274"/>
            <a:ext cx="2160000" cy="2160000"/>
          </a:xfrm>
          <a:prstGeom prst="rect">
            <a:avLst/>
          </a:prstGeom>
        </p:spPr>
      </p:pic>
      <p:pic>
        <p:nvPicPr>
          <p:cNvPr id="12" name="Imagem 11" descr="Sem Título-4.jpg"/>
          <p:cNvPicPr>
            <a:picLocks noChangeAspect="1"/>
          </p:cNvPicPr>
          <p:nvPr/>
        </p:nvPicPr>
        <p:blipFill>
          <a:blip r:embed="rId6" cstate="print">
            <a:grayscl/>
          </a:blip>
          <a:stretch>
            <a:fillRect/>
          </a:stretch>
        </p:blipFill>
        <p:spPr>
          <a:xfrm>
            <a:off x="5912462" y="4089396"/>
            <a:ext cx="2160000" cy="2160000"/>
          </a:xfrm>
          <a:prstGeom prst="rect">
            <a:avLst/>
          </a:prstGeom>
        </p:spPr>
      </p:pic>
      <p:sp>
        <p:nvSpPr>
          <p:cNvPr id="13" name="Subtítulo 2"/>
          <p:cNvSpPr txBox="1">
            <a:spLocks/>
          </p:cNvSpPr>
          <p:nvPr/>
        </p:nvSpPr>
        <p:spPr bwMode="auto">
          <a:xfrm>
            <a:off x="6341090" y="3214686"/>
            <a:ext cx="1308089" cy="20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800" dirty="0" smtClean="0">
                <a:solidFill>
                  <a:schemeClr val="bg1"/>
                </a:solidFill>
                <a:latin typeface="Verdana" pitchFamily="34" charset="0"/>
              </a:rPr>
              <a:t>ER-EV</a:t>
            </a:r>
            <a:endParaRPr lang="pt-BR" sz="2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" name="Subtítulo 2"/>
          <p:cNvSpPr txBox="1">
            <a:spLocks/>
          </p:cNvSpPr>
          <p:nvPr/>
        </p:nvSpPr>
        <p:spPr bwMode="auto">
          <a:xfrm>
            <a:off x="3318489" y="6215082"/>
            <a:ext cx="1308089" cy="20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800" dirty="0" smtClean="0">
                <a:solidFill>
                  <a:schemeClr val="bg1"/>
                </a:solidFill>
                <a:latin typeface="Verdana" pitchFamily="34" charset="0"/>
              </a:rPr>
              <a:t>HEV</a:t>
            </a:r>
            <a:endParaRPr lang="pt-BR" sz="2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" name="Subtítulo 2"/>
          <p:cNvSpPr txBox="1">
            <a:spLocks/>
          </p:cNvSpPr>
          <p:nvPr/>
        </p:nvSpPr>
        <p:spPr bwMode="auto">
          <a:xfrm>
            <a:off x="6483966" y="6215082"/>
            <a:ext cx="1308089" cy="20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800" dirty="0" smtClean="0">
                <a:solidFill>
                  <a:schemeClr val="bg1"/>
                </a:solidFill>
                <a:latin typeface="Verdana" pitchFamily="34" charset="0"/>
              </a:rPr>
              <a:t>FCEV</a:t>
            </a:r>
            <a:endParaRPr lang="pt-BR" sz="28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2275" y="7938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3795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ítulo 1"/>
          <p:cNvSpPr>
            <a:spLocks noGrp="1"/>
          </p:cNvSpPr>
          <p:nvPr>
            <p:ph type="ctrTitle" idx="4294967295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000" dirty="0" smtClean="0">
                <a:solidFill>
                  <a:schemeClr val="bg1"/>
                </a:solidFill>
                <a:latin typeface="Verdana" pitchFamily="34" charset="0"/>
              </a:rPr>
              <a:t>Tipos de Veículos Elétricos</a:t>
            </a:r>
          </a:p>
        </p:txBody>
      </p:sp>
      <p:sp>
        <p:nvSpPr>
          <p:cNvPr id="33797" name="Subtítulo 2"/>
          <p:cNvSpPr txBox="1">
            <a:spLocks/>
          </p:cNvSpPr>
          <p:nvPr/>
        </p:nvSpPr>
        <p:spPr bwMode="auto">
          <a:xfrm>
            <a:off x="1835150" y="928670"/>
            <a:ext cx="73088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BEV - </a:t>
            </a:r>
            <a:r>
              <a:rPr lang="pt-BR" sz="2400" b="1" dirty="0" err="1" smtClean="0">
                <a:solidFill>
                  <a:schemeClr val="bg1"/>
                </a:solidFill>
                <a:latin typeface="Verdana" pitchFamily="34" charset="0"/>
              </a:rPr>
              <a:t>Battery</a:t>
            </a: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pt-BR" sz="2400" b="1" dirty="0" err="1" smtClean="0">
                <a:solidFill>
                  <a:schemeClr val="bg1"/>
                </a:solidFill>
                <a:latin typeface="Verdana" pitchFamily="34" charset="0"/>
              </a:rPr>
              <a:t>Electric</a:t>
            </a: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pt-BR" sz="2400" b="1" dirty="0" err="1" smtClean="0">
                <a:solidFill>
                  <a:schemeClr val="bg1"/>
                </a:solidFill>
                <a:latin typeface="Verdana" pitchFamily="34" charset="0"/>
              </a:rPr>
              <a:t>Vehicle</a:t>
            </a:r>
            <a:endParaRPr lang="pt-BR" sz="24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VEB - Veículo Elétrico a Bateria</a:t>
            </a:r>
            <a:endParaRPr lang="pt-BR" sz="2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Desvantagens</a:t>
            </a:r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 bwMode="auto">
          <a:xfrm>
            <a:off x="1835150" y="2071678"/>
            <a:ext cx="730885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pt-BR" sz="2400" dirty="0" smtClean="0">
                <a:solidFill>
                  <a:schemeClr val="bg1"/>
                </a:solidFill>
                <a:latin typeface="Verdana" pitchFamily="34" charset="0"/>
              </a:rPr>
              <a:t>Veículo elétrico a bateria é acionado por um (ou mais) motor(</a:t>
            </a:r>
            <a:r>
              <a:rPr lang="pt-BR" sz="2400" dirty="0" err="1" smtClean="0">
                <a:solidFill>
                  <a:schemeClr val="bg1"/>
                </a:solidFill>
                <a:latin typeface="Verdana" pitchFamily="34" charset="0"/>
              </a:rPr>
              <a:t>es</a:t>
            </a:r>
            <a:r>
              <a:rPr lang="pt-BR" sz="2400" dirty="0" smtClean="0">
                <a:solidFill>
                  <a:schemeClr val="bg1"/>
                </a:solidFill>
                <a:latin typeface="Verdana" pitchFamily="34" charset="0"/>
              </a:rPr>
              <a:t>) elétrico(s) cuja energia é suprida por uma ou mais baterias instaladas a bordo. Essas baterias são periodicamente recarregadas a partir da rede elétrica ou de outra fonte de energia elétrica externa ao veículo.</a:t>
            </a:r>
            <a:endParaRPr lang="pt-BR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929198"/>
            <a:ext cx="6480000" cy="160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6078" y="5072074"/>
            <a:ext cx="571504" cy="83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2275" y="7938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Subtítulo 2"/>
          <p:cNvSpPr txBox="1">
            <a:spLocks/>
          </p:cNvSpPr>
          <p:nvPr/>
        </p:nvSpPr>
        <p:spPr bwMode="auto">
          <a:xfrm>
            <a:off x="1835150" y="2071678"/>
            <a:ext cx="730885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pt-BR" sz="2400" dirty="0" smtClean="0">
                <a:solidFill>
                  <a:schemeClr val="bg1"/>
                </a:solidFill>
                <a:latin typeface="Verdana" pitchFamily="34" charset="0"/>
              </a:rPr>
              <a:t>A conversão da energia química para elétrica pode ter eficiência superior a 90% - parte da energia é perdida no calor das células e em outros componentes da bateria, tais como condutores de corrente e fusíveis.</a:t>
            </a:r>
            <a:endParaRPr lang="pt-BR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3795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ítulo 1"/>
          <p:cNvSpPr>
            <a:spLocks noGrp="1"/>
          </p:cNvSpPr>
          <p:nvPr>
            <p:ph type="ctrTitle" idx="4294967295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000" smtClean="0">
                <a:solidFill>
                  <a:schemeClr val="bg1"/>
                </a:solidFill>
                <a:latin typeface="Verdana" pitchFamily="34" charset="0"/>
              </a:rPr>
              <a:t>Tipos de Veículos Elétricos</a:t>
            </a: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Desvantagens</a:t>
            </a:r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8280" y="4214818"/>
            <a:ext cx="6840000" cy="102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ubtítulo 2"/>
          <p:cNvSpPr txBox="1">
            <a:spLocks/>
          </p:cNvSpPr>
          <p:nvPr/>
        </p:nvSpPr>
        <p:spPr bwMode="auto">
          <a:xfrm>
            <a:off x="1835150" y="928670"/>
            <a:ext cx="73088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BEV - </a:t>
            </a:r>
            <a:r>
              <a:rPr lang="pt-BR" sz="2400" b="1" dirty="0" err="1" smtClean="0">
                <a:solidFill>
                  <a:schemeClr val="bg1"/>
                </a:solidFill>
                <a:latin typeface="Verdana" pitchFamily="34" charset="0"/>
              </a:rPr>
              <a:t>Battery</a:t>
            </a: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pt-BR" sz="2400" b="1" dirty="0" err="1" smtClean="0">
                <a:solidFill>
                  <a:schemeClr val="bg1"/>
                </a:solidFill>
                <a:latin typeface="Verdana" pitchFamily="34" charset="0"/>
              </a:rPr>
              <a:t>Electric</a:t>
            </a: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pt-BR" sz="2400" b="1" dirty="0" err="1" smtClean="0">
                <a:solidFill>
                  <a:schemeClr val="bg1"/>
                </a:solidFill>
                <a:latin typeface="Verdana" pitchFamily="34" charset="0"/>
              </a:rPr>
              <a:t>Vehicle</a:t>
            </a:r>
            <a:endParaRPr lang="pt-BR" sz="24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</a:rPr>
              <a:t>VEB - Veículo Elétrico a Bateria</a:t>
            </a:r>
            <a:endParaRPr lang="pt-BR" sz="2400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2275" y="7938"/>
            <a:ext cx="7437438" cy="6835775"/>
          </a:xfrm>
          <a:prstGeom prst="rect">
            <a:avLst/>
          </a:prstGeom>
          <a:solidFill>
            <a:srgbClr val="01458E"/>
          </a:solidFill>
          <a:effectLst>
            <a:outerShdw blurRad="50800" dist="50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3795" name="Picture 2" descr="logo_ABV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4300"/>
            <a:ext cx="15763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ítulo 1"/>
          <p:cNvSpPr>
            <a:spLocks noGrp="1"/>
          </p:cNvSpPr>
          <p:nvPr>
            <p:ph type="ctrTitle" idx="4294967295"/>
          </p:nvPr>
        </p:nvSpPr>
        <p:spPr>
          <a:xfrm>
            <a:off x="1692275" y="44450"/>
            <a:ext cx="7451725" cy="838200"/>
          </a:xfrm>
        </p:spPr>
        <p:txBody>
          <a:bodyPr/>
          <a:lstStyle/>
          <a:p>
            <a:pPr eaLnBrk="1" hangingPunct="1"/>
            <a:r>
              <a:rPr lang="pt-BR" sz="4000" dirty="0" smtClean="0">
                <a:solidFill>
                  <a:schemeClr val="bg1"/>
                </a:solidFill>
                <a:latin typeface="Verdana" pitchFamily="34" charset="0"/>
              </a:rPr>
              <a:t>Tipos de Veículos Elétricos</a:t>
            </a:r>
          </a:p>
        </p:txBody>
      </p:sp>
      <p:sp>
        <p:nvSpPr>
          <p:cNvPr id="33797" name="Subtítulo 2"/>
          <p:cNvSpPr txBox="1">
            <a:spLocks/>
          </p:cNvSpPr>
          <p:nvPr/>
        </p:nvSpPr>
        <p:spPr bwMode="auto">
          <a:xfrm>
            <a:off x="3340694" y="3214686"/>
            <a:ext cx="1308089" cy="20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800" dirty="0" smtClean="0">
                <a:solidFill>
                  <a:schemeClr val="bg1"/>
                </a:solidFill>
                <a:latin typeface="Verdana" pitchFamily="34" charset="0"/>
              </a:rPr>
              <a:t>BEV</a:t>
            </a:r>
            <a:endParaRPr lang="pt-BR" sz="2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-34925" y="1700213"/>
            <a:ext cx="1719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Sobre a ABVE</a:t>
            </a:r>
          </a:p>
          <a:p>
            <a:pPr algn="ctr"/>
            <a:endParaRPr lang="pt-BR" sz="1200" b="1" dirty="0" smtClean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endParaRPr lang="pt-BR" sz="1200" b="1" dirty="0">
              <a:latin typeface="Verdana" pitchFamily="34" charset="0"/>
            </a:endParaRPr>
          </a:p>
          <a:p>
            <a:pPr algn="ctr"/>
            <a:r>
              <a:rPr lang="pt-BR" sz="1200" b="1" dirty="0">
                <a:latin typeface="Verdana" pitchFamily="34" charset="0"/>
              </a:rPr>
              <a:t>Tipos de</a:t>
            </a:r>
          </a:p>
          <a:p>
            <a:pPr algn="ctr"/>
            <a:r>
              <a:rPr lang="pt-BR" sz="1200" b="1" dirty="0">
                <a:latin typeface="Verdana" pitchFamily="34" charset="0"/>
              </a:rPr>
              <a:t>Veículos elétricos</a:t>
            </a: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 smtClean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Componentes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e eficiência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Vantagens e</a:t>
            </a:r>
          </a:p>
          <a:p>
            <a:pPr algn="ctr"/>
            <a:r>
              <a:rPr lang="pt-BR" sz="1200" b="1" dirty="0" smtClean="0">
                <a:solidFill>
                  <a:srgbClr val="808080"/>
                </a:solidFill>
                <a:latin typeface="Verdana" pitchFamily="34" charset="0"/>
              </a:rPr>
              <a:t>Desvantagens</a:t>
            </a:r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Panorama</a:t>
            </a: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Mundial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  <a:p>
            <a:pPr algn="ctr"/>
            <a:r>
              <a:rPr lang="pt-BR" sz="1200" b="1" dirty="0">
                <a:solidFill>
                  <a:srgbClr val="808080"/>
                </a:solidFill>
                <a:latin typeface="Verdana" pitchFamily="34" charset="0"/>
              </a:rPr>
              <a:t>Brasil</a:t>
            </a:r>
          </a:p>
          <a:p>
            <a:pPr algn="ctr"/>
            <a:endParaRPr lang="pt-BR" sz="1200" b="1" dirty="0">
              <a:solidFill>
                <a:srgbClr val="808080"/>
              </a:solidFill>
              <a:latin typeface="Verdana" pitchFamily="34" charset="0"/>
            </a:endParaRPr>
          </a:p>
        </p:txBody>
      </p:sp>
      <p:pic>
        <p:nvPicPr>
          <p:cNvPr id="9" name="Imagem 8" descr="Sem Título-1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2715206" y="1126124"/>
            <a:ext cx="2160000" cy="2160000"/>
          </a:xfrm>
          <a:prstGeom prst="rect">
            <a:avLst/>
          </a:prstGeom>
        </p:spPr>
      </p:pic>
      <p:pic>
        <p:nvPicPr>
          <p:cNvPr id="10" name="Imagem 9" descr="Sem Título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12462" y="1126124"/>
            <a:ext cx="2160000" cy="2160000"/>
          </a:xfrm>
          <a:prstGeom prst="rect">
            <a:avLst/>
          </a:prstGeom>
        </p:spPr>
      </p:pic>
      <p:pic>
        <p:nvPicPr>
          <p:cNvPr id="11" name="Imagem 10" descr="Sem Título-3.jpg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>
            <a:off x="2706832" y="4088274"/>
            <a:ext cx="2160000" cy="2160000"/>
          </a:xfrm>
          <a:prstGeom prst="rect">
            <a:avLst/>
          </a:prstGeom>
        </p:spPr>
      </p:pic>
      <p:pic>
        <p:nvPicPr>
          <p:cNvPr id="12" name="Imagem 11" descr="Sem Título-4.jpg"/>
          <p:cNvPicPr>
            <a:picLocks noChangeAspect="1"/>
          </p:cNvPicPr>
          <p:nvPr/>
        </p:nvPicPr>
        <p:blipFill>
          <a:blip r:embed="rId6" cstate="print">
            <a:grayscl/>
          </a:blip>
          <a:stretch>
            <a:fillRect/>
          </a:stretch>
        </p:blipFill>
        <p:spPr>
          <a:xfrm>
            <a:off x="5912462" y="4089396"/>
            <a:ext cx="2160000" cy="2160000"/>
          </a:xfrm>
          <a:prstGeom prst="rect">
            <a:avLst/>
          </a:prstGeom>
        </p:spPr>
      </p:pic>
      <p:sp>
        <p:nvSpPr>
          <p:cNvPr id="13" name="Subtítulo 2"/>
          <p:cNvSpPr txBox="1">
            <a:spLocks/>
          </p:cNvSpPr>
          <p:nvPr/>
        </p:nvSpPr>
        <p:spPr bwMode="auto">
          <a:xfrm>
            <a:off x="6341090" y="3214686"/>
            <a:ext cx="1445620" cy="20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800" b="1" dirty="0" smtClean="0">
                <a:solidFill>
                  <a:schemeClr val="bg1"/>
                </a:solidFill>
                <a:latin typeface="Verdana" pitchFamily="34" charset="0"/>
              </a:rPr>
              <a:t>ER-EV</a:t>
            </a:r>
            <a:endParaRPr lang="pt-BR" sz="28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" name="Subtítulo 2"/>
          <p:cNvSpPr txBox="1">
            <a:spLocks/>
          </p:cNvSpPr>
          <p:nvPr/>
        </p:nvSpPr>
        <p:spPr bwMode="auto">
          <a:xfrm>
            <a:off x="3318489" y="6215082"/>
            <a:ext cx="1308089" cy="20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800" dirty="0" smtClean="0">
                <a:solidFill>
                  <a:schemeClr val="bg1"/>
                </a:solidFill>
                <a:latin typeface="Verdana" pitchFamily="34" charset="0"/>
              </a:rPr>
              <a:t>HEV</a:t>
            </a:r>
            <a:endParaRPr lang="pt-BR" sz="2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" name="Subtítulo 2"/>
          <p:cNvSpPr txBox="1">
            <a:spLocks/>
          </p:cNvSpPr>
          <p:nvPr/>
        </p:nvSpPr>
        <p:spPr bwMode="auto">
          <a:xfrm>
            <a:off x="6483966" y="6215082"/>
            <a:ext cx="1308089" cy="20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800" dirty="0" smtClean="0">
                <a:solidFill>
                  <a:schemeClr val="bg1"/>
                </a:solidFill>
                <a:latin typeface="Verdana" pitchFamily="34" charset="0"/>
              </a:rPr>
              <a:t>FCEV</a:t>
            </a:r>
            <a:endParaRPr lang="pt-BR" sz="28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2689</Words>
  <Application>Microsoft Office PowerPoint</Application>
  <PresentationFormat>Apresentação na tela (4:3)</PresentationFormat>
  <Paragraphs>1220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Tema do Office</vt:lpstr>
      <vt:lpstr>Slide 1</vt:lpstr>
      <vt:lpstr>Sobre a ABVE</vt:lpstr>
      <vt:lpstr>Sobre a ABVE</vt:lpstr>
      <vt:lpstr>Tipos de Veículos Elétricos</vt:lpstr>
      <vt:lpstr>Tipos de Veículos Elétricos</vt:lpstr>
      <vt:lpstr>Tipos de Veículos Elétricos</vt:lpstr>
      <vt:lpstr>Tipos de Veículos Elétricos</vt:lpstr>
      <vt:lpstr>Tipos de Veículos Elétricos</vt:lpstr>
      <vt:lpstr>Tipos de Veículos Elétricos</vt:lpstr>
      <vt:lpstr>Tipos de Veículos Elétricos</vt:lpstr>
      <vt:lpstr>Tipos de Veículos Elétricos</vt:lpstr>
      <vt:lpstr>Tipos de Veículos Elétricos</vt:lpstr>
      <vt:lpstr>Tipos de Veículos Elétricos</vt:lpstr>
      <vt:lpstr>Tipos de Veículos Elétricos</vt:lpstr>
      <vt:lpstr>Tipos de Veículos Elétricos</vt:lpstr>
      <vt:lpstr>Tipos de Veículos Elétricos</vt:lpstr>
      <vt:lpstr>Tipos de Veículos Elétricos</vt:lpstr>
      <vt:lpstr>Baterias</vt:lpstr>
      <vt:lpstr>Baterias</vt:lpstr>
      <vt:lpstr>Baterias</vt:lpstr>
      <vt:lpstr>Baterias</vt:lpstr>
      <vt:lpstr>Eficiência</vt:lpstr>
      <vt:lpstr>Eficiência</vt:lpstr>
      <vt:lpstr>Vantagens</vt:lpstr>
      <vt:lpstr>Vantagens</vt:lpstr>
      <vt:lpstr>Desvantagens</vt:lpstr>
      <vt:lpstr>Desvantagens</vt:lpstr>
      <vt:lpstr>Desvantagens</vt:lpstr>
      <vt:lpstr>Desvantagens</vt:lpstr>
      <vt:lpstr>Panorama Mundial</vt:lpstr>
      <vt:lpstr>Panorama Mundial</vt:lpstr>
      <vt:lpstr>Panorama Mundial</vt:lpstr>
      <vt:lpstr>Panorama Mundial</vt:lpstr>
      <vt:lpstr>Panorama Mundial</vt:lpstr>
      <vt:lpstr>Brasil</vt:lpstr>
      <vt:lpstr>Brasil</vt:lpstr>
      <vt:lpstr>Brasil</vt:lpstr>
      <vt:lpstr>Brasil</vt:lpstr>
      <vt:lpstr>Brasil</vt:lpstr>
      <vt:lpstr>http://www.abve.org.br</vt:lpstr>
    </vt:vector>
  </TitlesOfParts>
  <Company>Servtech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Usuário</dc:creator>
  <cp:lastModifiedBy>Usuário</cp:lastModifiedBy>
  <cp:revision>134</cp:revision>
  <dcterms:created xsi:type="dcterms:W3CDTF">2011-07-05T12:27:47Z</dcterms:created>
  <dcterms:modified xsi:type="dcterms:W3CDTF">2011-10-25T03:15:24Z</dcterms:modified>
</cp:coreProperties>
</file>